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6" r:id="rId2"/>
    <p:sldId id="257" r:id="rId3"/>
    <p:sldId id="276" r:id="rId4"/>
    <p:sldId id="309" r:id="rId5"/>
    <p:sldId id="336" r:id="rId6"/>
    <p:sldId id="337" r:id="rId7"/>
    <p:sldId id="338" r:id="rId8"/>
    <p:sldId id="339" r:id="rId9"/>
    <p:sldId id="340" r:id="rId10"/>
    <p:sldId id="335" r:id="rId11"/>
    <p:sldId id="341" r:id="rId12"/>
    <p:sldId id="324" r:id="rId13"/>
    <p:sldId id="342" r:id="rId14"/>
    <p:sldId id="316" r:id="rId15"/>
    <p:sldId id="310" r:id="rId16"/>
    <p:sldId id="311" r:id="rId17"/>
    <p:sldId id="312" r:id="rId18"/>
    <p:sldId id="313" r:id="rId19"/>
    <p:sldId id="317" r:id="rId20"/>
    <p:sldId id="343" r:id="rId21"/>
    <p:sldId id="314" r:id="rId22"/>
    <p:sldId id="315" r:id="rId23"/>
    <p:sldId id="319" r:id="rId24"/>
    <p:sldId id="323" r:id="rId25"/>
    <p:sldId id="320" r:id="rId26"/>
    <p:sldId id="321" r:id="rId27"/>
    <p:sldId id="322" r:id="rId28"/>
    <p:sldId id="344" r:id="rId29"/>
    <p:sldId id="325" r:id="rId30"/>
    <p:sldId id="326" r:id="rId31"/>
    <p:sldId id="327" r:id="rId32"/>
    <p:sldId id="334" r:id="rId33"/>
    <p:sldId id="328" r:id="rId34"/>
    <p:sldId id="329" r:id="rId35"/>
    <p:sldId id="330" r:id="rId36"/>
    <p:sldId id="331" r:id="rId37"/>
    <p:sldId id="332" r:id="rId38"/>
    <p:sldId id="333" r:id="rId39"/>
    <p:sldId id="318" r:id="rId40"/>
    <p:sldId id="345" r:id="rId41"/>
    <p:sldId id="308" r:id="rId42"/>
    <p:sldId id="277" r:id="rId43"/>
    <p:sldId id="307" r:id="rId44"/>
    <p:sldId id="294" r:id="rId45"/>
    <p:sldId id="298" r:id="rId46"/>
    <p:sldId id="285" r:id="rId47"/>
    <p:sldId id="286" r:id="rId48"/>
  </p:sldIdLst>
  <p:sldSz cx="12192000" cy="6858000"/>
  <p:notesSz cx="9309100" cy="7023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D1F27F-468B-AEE3-1D70-092B94A5737D}" name="Nancy Crosby" initials="NC" userId="S::NCrosby@ph.lacounty.gov::16442f42-25c8-4aa9-bc14-3ed6961c910c" providerId="AD"/>
  <p188:author id="{8DB3F8E0-A632-8467-3333-F88D9D2233EF}" name="Nancy Crosby" initials="NC" userId="S::ncrosby@ph.lacounty.gov::16442f42-25c8-4aa9-bc14-3ed6961c910c" providerId="AD"/>
  <p188:author id="{78B407E3-8938-6A15-CC57-D10DC530614A}" name="Thao Nguyen" initials="TN" userId="S::TNguyen2@ph.lacounty.gov::2bc8180b-0a9b-4643-b42e-ddaa4ddc58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p:cViewPr>
        <p:scale>
          <a:sx n="90" d="100"/>
          <a:sy n="90" d="100"/>
        </p:scale>
        <p:origin x="114" y="5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0T21:31:30.344"/>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38,'76'-1,"-21"0,0 1,84 13,-136-13,-1 0,1 0,0 0,-1 0,1-1,-1 1,1-1,0 1,-1-1,1 0,-1 0,1 0,-1-1,0 1,0 0,5-4,23-11,4 10,1 0,-1 3,1 1,0 1,36 5,8-2,742 0,-781-2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3:26.66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28,'169'2,"184"-5,-190-23,-150 26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3:29.56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3,'3'1,"0"0,0 0,0 0,0 0,-1 0,1 1,0-1,-1 1,1 0,-1 0,4 3,26 15,-5-15,0 0,0-2,1-2,-1 0,1-2,-1 0,52-11,60-3,-114 13,48-10,-58 8,-1 0,1 2,0 0,-1 0,1 2,0 0,0 0,29 6,-27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3:32.15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6,'93'-2,"-48"-1,0 3,1 1,78 14,-63 4,-46-14,-1 0,0-1,1-1,28 4,145-7,-91-1,-68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0:59:29.907"/>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29,'476'0,"-455"-1,-1-1,38-8,-35 4,1 2,25-1,34 7,-1 3,137 28,-140-20,-24-7,-32-5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0:59:34.328"/>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61,'5'-5,"7"-2,6 1,5-4,4-1,2 2,2 3,0 2,-1 2,-4 6,-2 2,-1 1,2-1,-4 3,-6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0:59:45.913"/>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38,'0'-2,"1"1,-1 0,1-1,-1 1,1 0,0 0,0-1,-1 1,1 0,0 0,0 0,0 0,0 0,0 0,1 1,-1-1,0 0,0 0,0 1,1-1,-1 1,0-1,1 1,-1 0,1-1,-1 1,3 0,44-6,-42 6,20-3,0 2,0 1,0 0,0 2,0 1,0 2,0 0,-1 1,0 2,28 12,-41-13,0-1,0-1,1 1,-1-2,1 0,0-1,0 0,1 0,-1-2,0 0,1 0,-1-1,1-1,-1 0,1-1,22-6,43-25,-65 26,0 1,0 0,1 0,0 2,25-6,49 2,-1 4,148 11,-220-5,0 1,-1 1,1 1,24 10,-25-8,1-2,-1 1,1-2,23 4,-14-6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0T21:31:30.344"/>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38,'76'-1,"-21"0,0 1,84 13,-136-13,-1 0,1 0,0 0,-1 0,1-1,-1 1,1-1,0 1,-1-1,1 0,-1 0,1 0,-1-1,0 1,0 0,5-4,23-11,4 10,1 0,-1 3,1 1,0 1,36 5,8-2,742 0,-781-2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0T21:31:40.976"/>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0,'1378'0,"-1346"2,57 10,15 2,352-10,-346-5,-66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0T21:31:56.709"/>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1395 0,'0'1,"0"0,0 0,0 0,0-1,-1 1,1 0,0 0,0-1,-1 1,1 0,-1 0,1-1,-1 1,1 0,-1-1,1 1,-1-1,0 1,1-1,-1 1,0-1,1 1,-1-1,0 1,1-1,-1 0,0 0,0 1,0-1,1 0,-1 0,0 0,0 0,0 0,0 0,1 0,-1 0,-1 0,-41-7,29 3,-32 1,-1 2,0 2,-82 11,-64 3,-626-16,786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0T21:32:04.860"/>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43,'1704'0,"-1703"0,2 0,1 1,0-1,-1 0,1 0,-1 0,1-1,0 1,-1-1,1 0,-1 0,1 0,-1-1,0 1,0-1,1 1,-1-1,0 0,0 0,4-5,6-13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0T21:31:40.976"/>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0,'1378'0,"-1346"2,57 10,15 2,352-10,-346-5,-66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0T21:32:17.29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0,'5'0,"7"0,7 0,4 0,4 0,3 0,1 0,0 0,0 0,0 0,-1 0,1 0,-1 0,0 0,0 0,0 0,-5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0T21:32:24.77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31,'0'1,"1"1,-1-1,1 0,0 1,0-1,-1 0,1 0,0 1,0-1,0 0,0 0,0 0,0 0,1 0,-1 0,0-1,0 1,1 0,-1-1,0 1,1-1,-1 1,1-1,-1 1,1-1,-1 0,3 0,49 5,-47-4,42 0,-1-2,1-1,0-3,-1-2,0-2,51-17,-92 22,-9 2,-21-2,-32 2,-229 4,253-2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0T21:32:33.77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9,'2'5,"0"0,0-1,0 0,0 1,0-1,1 0,0 0,0 0,0-1,0 1,1-1,-1 1,1-1,0-1,6 5,-10-7,1-1,-1 1,1 0,-1 0,1 0,-1 0,1 0,-1-1,1 1,-1 0,0-1,1 1,-1 0,1-1,-1 1,0 0,1-1,-1 1,0 0,1-1,-1 1,0-1,0 1,1-1,-1 1,0-1,0 1,0-1,0 1,0-1,1 1,-1-1,0 0,5-27,-3 18,-2 8,0 1,1 0,-1 0,1 0,-1 0,1 0,0-1,-1 1,1 0,0 1,0-1,0 0,0 0,0 0,0 0,0 1,0-1,0 0,0 1,0-1,0 1,0-1,0 1,1 0,-1-1,0 1,0 0,1 0,-1 0,0 0,0 0,1 0,-1 0,0 0,0 1,0-1,1 0,-1 1,0-1,0 1,0-1,2 2,7 3,0 1,-1 0,17 13,-12-8,-6-6,0 0,0-1,1 0,0 0,-1-1,1 0,0-1,0 0,0 0,1-1,9 0,10-1,0-2,35-6,39-2,108 10,-177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0T21:32:37.47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1,'10'0,"9"0,5 0,5 0,2 0,1 0,0 0,0 0,-1 0,0 0,-1 0,0 5,0 2,0-1,0-1,-1-1,1-2,-5-1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40:01.134"/>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64,'130'1,"145"-3,-245-2,0-1,49-16,-50 13,0 1,56-7,339 11,-218 6,496-2,-638-1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40:20.834"/>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40:27.945"/>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3,'18'1,"0"1,0 0,21 7,46 5,-46-14,0-2,53-8,30-3,635 7,-422 9,-306-3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40:34.41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61,'582'0,"-528"-3,-1-2,82-19,12-2,-126 24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40:49.512"/>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31,'1084'0,"-1046"-2,64-11,-60 6,47-1,-50 7,-4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41:11.23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7 29,'-5'-5,"3"-1,8-1,7 2,6 2,6 1,3 5,6 3,4 1,4-2,1-1,-2-2,-3 0,-4-2,-1 0,-2 0,-2 0,-4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0T21:31:56.709"/>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1395 0,'0'1,"0"0,0 0,0 0,0-1,-1 1,1 0,0 0,0-1,-1 1,1 0,-1 0,1-1,-1 1,1 0,-1-1,1 1,-1-1,0 1,1-1,-1 1,0-1,1 1,-1-1,0 1,1-1,-1 0,0 0,0 1,0-1,1 0,-1 0,0 0,0 0,0 0,0 0,1 0,-1 0,-1 0,-41-7,29 3,-32 1,-1 2,0 2,-82 11,-64 3,-626-16,786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41:15.13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1 166,'14'-1,"0"-1,0-1,0 0,-1-1,1-1,-1 0,0 0,22-14,-16 9,0 1,39-12,-25 11,1 3,0 1,45-3,-62 7,0 0,0-1,0-1,0-1,27-11,-34 12,17-6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41:19.34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1,'33'2,"0"1,35 7,-34-3,64 2,-63-8,0 0,0-1,0-2,62-11,-71 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41:21.67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0,'5'0,"6"0,7 0,6 0,2 0,4 0,0 0,1 0,-1 0,1 0,-1 0,0 0,0 0,0 0,-1 0,-4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41:43.89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0 124,'842'30,"-336"23,-473-48,-1 1,60 21,-56-16,-31-10,0 0,0 0,0 0,1-1,-1 0,0 0,0 0,0-1,0 1,0-1,0 0,0-1,0 1,4-3,9-5,-1 0,24-17,-28 18,0-1,0 2,0 0,17-7,-5 9,0 1,0 1,0 1,1 1,49 5,-4-1,22-1,193-4,-265-1,0 0,0-2,37-12,-35 9,0 2,37-7,173-10,-119 13,212 7,-167 5,-127-1,0-2,0-1,0-2,50-13,-73 15,118-30,-113 30,1 0,0 0,0 1,0 1,-1 0,24 5,-37-5,0 0,0 0,0 0,0 0,0 0,0 0,0 1,0-1,0 0,0 1,-1-1,1 1,0-1,0 1,0-1,-1 1,1 0,0-1,-1 1,1 0,0 0,-1-1,1 1,-1 0,1 0,-1 0,1 1,-1 0,0-1,-1 1,1-1,0 0,-1 1,1-1,-1 1,0-1,1 0,-1 1,0-1,0 0,0 0,0 0,-2 2,-2 3,-1-1,0 0,-1 0,1 0,-1-1,-7 3,-42 13,-1-3,0-3,-112 14,65-12,-97 11,151-20,27-3,67-3,157-17,12 0,-173 14,59-11,-66 8,1 1,61 0,-93 4,1 1,0-1,0 1,0 0,-1-1,1 1,0 1,-1-1,1 0,-1 1,0-1,1 1,-1-1,0 1,0 0,0 0,0 0,0 1,0-1,-1 0,1 1,-1-1,1 1,-1-1,0 1,0-1,0 1,-1 0,1 0,0 0,-1 4,2 12,-1-1,-1 1,-3 35,0-22,3-13,0-10,0-1,0 0,-1 1,0-1,-4 13,5-19,-1 0,0-1,0 1,1-1,-1 1,0-1,0 1,-1-1,1 1,0-1,0 0,-1 0,1 0,0 1,-1-1,1-1,-1 1,0 0,1 0,-1 0,0-1,1 1,-1-1,0 0,0 1,1-1,-1 0,0 0,0 0,0 0,-2-1,-67-8,52 5,0 1,-1 1,1 1,-1 0,1 2,0 0,-38 8,30-3,0-1,-44 3,47-7,1 2,0 0,0 2,-24 7,14-2,0-1,0-2,-1-1,-66 2,-141-13,219 4,5 0,0 0,0-1,0 0,1-2,-1 0,1-1,0 0,1-2,-1 1,-26-18,29 17,0 0,1 1,-2 1,1 0,-1 0,0 2,1 0,-2 0,1 1,0 1,0 0,-1 1,-24 3,-17 6,0 1,-66 23,17-4,32-12,0-2,-1-4,-107 3,-413-16,549 0,-62-11,-37-2,-112 0,36 1,190 15,0 1,-37 7,-13 1,78-10,0 0,0 0,0 1,-1-1,1 0,0-1,0 1,0 0,-1-1,1 1,0-1,0 0,0 1,0-1,0 0,0-1,0 1,0 0,1 0,-1-1,0 1,1-1,-1 1,1-1,-1 0,1 0,0 1,0-1,0 0,0 0,0 0,-1-4,0-4,0 0,1 0,0 0,1-1,2-18,-1-9,-1 38,0 0,-1 1,1-1,0 0,0 0,0 1,0-1,0 0,0 0,-1 0,1 0,0 1,0-1,0 0,0 0,-1 0,1 0,0 0,0 0,0 0,-1 1,1-1,0 0,0 0,-1 0,1 0,0 0,0 0,0 0,-1 0,1 0,0 0,0 0,-1 0,1 0,0 0,0-1,0 1,-1 0,1 0,0 0,0 0,0 0,-1 0,1 0,0-1,0 1,0 0,0 0,-1 0,1 0,0-1,0 1,0 0,0 0,0-1,0 1,0 0,0 0,-1 0,1-1,0 1,-13 19,13-18,-8 13,1 0,1 1,0-1,1 1,0 1,1-1,-3 27,6-33,0 0,1 0,0 0,1 0,0-1,0 1,0 0,1-1,1 1,0-1,0 1,0-1,1 0,0-1,10 14,-8-15,0-1,0 0,1 0,0 0,0-1,0 0,0 0,1-1,-1 0,1 0,0-1,0 0,0 0,13 1,15 0,67-1,207-34,-213 17,146-4,256 21,-452-6,1-2,-1-2,0-3,79-28,-93 28,0 1,0 1,0 2,1 1,0 1,44 1,91 6,103-3,-174-13,-71 8,52-3,75-6,6 0,12 0,13 1,-172 12,-1 2,1 0,0 0,-1 1,1 1,-1 0,0 1,1 0,-1 1,0 0,-1 1,15 8,-14-7,1-1,0-1,0 0,0-1,0 0,0-1,0 0,1-1,-1-1,1 0,15-3,-7 2,-1 1,40 5,-40 3,-20-8,-1 1,0-1,0 0,0 0,0 1,0-1,0 0,0 1,0-1,0 0,0 0,0 1,0-1,0 0,0 0,0 1,-1-1,1 0,0 0,0 1,0-1,0 0,0 0,-1 1,1-1,0 0,0 0,0 0,-1 1,1-1,0 0,0 0,-1 0,1 0,0 0,0 1,-1-1,1 0,-46 17,25-10,-5 2,0 0,0-1,-1-2,0-1,0-1,0-1,0-1,-1-2,-45-5,37 0,-58-18,64 15,0 0,-60-5,-23 8,0 6,-147 19,150-10,-150-7,158-4,73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41:46.49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3580 61,'-6'-6,"0"2,0-1,-1 1,0 0,0 0,0 1,0 0,0 0,-1 0,1 1,-12-2,-14-1,-43-1,55 5,-70-3,1 5,-130 17,86-7,72-8,-66 13,66-8,-1-2,-125-6,81-2,-2072 2,2147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41:47.71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3,'363'-3,"380"7,-562 10,36 1,351-16,-542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06:59.734"/>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22,'18'-1,"0"-1,27-6,-34 5,1 1,-1 0,1 0,-1 1,1 1,0 0,-1 0,18 4,24 5,0-2,1-2,0-3,73-5,-10 0,918 3,-1022 0,1 1,-1 0,0 1,0 0,0 1,0 1,22 8,-18-3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07:15.45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2,'8'1,"1"0,-1 0,0 1,0 0,9 3,31 7,-18-10,0-2,0-2,59-9,-49 5,60-2,323 9,-409 0,0 1,-1 0,1 1,-1 0,0 1,18 8,-22-7,1-1,0 0,0-1,0 0,0-1,0 0,1 0,-1-1,0-1,1 0,-1 0,16-3,36-8,0 3,1 3,124 4,-79 3,-86-2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07:22.340"/>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1,'0'1,"1"0,-1 0,1 1,-1-1,1 0,0 0,0 0,-1 0,1 0,0 0,0 0,0-1,0 1,0 0,0 0,0-1,0 1,0 0,0-1,1 1,-1-1,0 0,0 1,0-1,1 0,-1 0,2 0,41 5,-39-5,443 4,-230-7,-188 5,59 10,-58-6,57 2,679-9,-735 3,56 9,-56-5,54 2,-81-8,69 1,0-3,91-14,-129 10,27-6,1 3,89-2,-130 11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07:34.190"/>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60,'425'0,"-402"-2,-1 0,41-10,-13 2,8-2,-42 8,0 0,1 1,0 1,-1 0,1 1,0 1,0 1,19 3,27 6,0-2,1-4,75-3,-109-3,59-10,-59 6,58-2,-13 7,142 4,-146 10,-52-9,0 0,31 2,-25-7,-1-1,50-10,-46 7,-1 1,32-1,23 3,154 6,-175 7,-52-8,0-1,-1 0,1 0,0-1,0 0,0-1,0 0,0-1,0 1,15-5,22-4,0 3,0 1,1 2,92 6,-28 0,-95-3,-2-1,0 1,1 1,-1 0,0 1,20 6,-17-3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0T21:32:04.860"/>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43,'1704'0,"-1703"0,2 0,1 1,0-1,-1 0,1 0,-1 0,1-1,0 1,-1-1,1 0,-1 0,1 0,-1-1,0 1,0-1,1 1,-1-1,0 0,0 0,4-5,6-13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08:37.17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1,'0'5,"0"-4,0 1,0-1,0 0,0 0,0 1,0-1,0 0,0 1,1-1,-1 0,1 0,-1 1,1-1,-1 0,1 0,0 0,-1 0,1 0,0 1,0-2,0 1,0 0,0 0,0 0,0 0,0-1,0 1,2 0,4 5,0-1,1 0,0-1,0 1,0-2,0 1,1-1,0 0,-1-1,1 0,12 1,9-1,1-1,32-4,-41 1,0 1,0 1,1 1,-1 1,30 6,-32-2,-2-2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08:40.38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1,'0'2,"1"0,-1 0,1 0,0 0,-1 0,1 0,0 0,0 0,0 0,1 0,-1-1,0 1,1 0,-1-1,1 0,-1 1,1-1,0 0,0 1,-1-1,1 0,0 0,0-1,0 1,0 0,0-1,3 1,6 2,0 0,0-1,18 1,-9-3,1 0,-1-2,39-9,-33 6,44-4,-18 9,-29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08:45.36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580 1,'-557'0,"535"0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08:48.69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1,'0'1,"1"0,-1 1,1-1,-1 0,1 0,0 0,-1 0,1 0,0 0,0 0,0 0,0 0,0 0,0-1,0 1,0 0,0-1,0 1,0 0,0-1,1 1,-1-1,0 0,0 1,0-1,1 0,1 0,41 5,-39-5,90 14,-65-9,60 4,90-10,-167 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0:38.54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81,'981'0,"-905"10,-65-7,1-1,-1 0,1-1,0 0,-1-1,1 0,15-3,48-13,68-11,-127 25,-1 1,1 1,0 0,0 1,0 1,-1 1,17 4,9 2,0-3,0-1,0-2,1-2,55-5,8 1,-84 2,-1-1,26-6,-32 5,0 1,-1 0,1 0,0 2,0 0,28 3,-14 3,1-2,-1-1,31 0,-45-4,1 0,0-1,-1-1,0 0,1-1,-2 0,26-11,-22 8,0 1,0 1,36-5,-8 1,-30 6,-1 0,0 1,1 1,0 0,-1 1,1 1,-1 0,15 4,-24-5,-1 1,0 0,0 1,0-1,0 1,0-1,0 1,-1 0,1 1,-1-1,1 1,-1-1,0 1,0 0,0 0,0 0,-1 1,1-1,-1 1,0-1,0 1,0 0,0 0,-1 0,1 0,-1 0,0 0,-1 0,1 0,-1 1,1 6,-1-10,0 1,0 0,0 0,0 0,0 0,-1-1,1 1,-1 0,1 0,-1-1,1 1,-1 0,0-1,0 1,0 0,0-1,0 1,0-1,0 0,-1 1,1-1,0 0,-1 0,1 0,-1 0,0 0,1 0,-1 0,1 0,-1-1,0 1,0-1,1 1,-1-1,0 0,-3 0,-8 1,1-2,0 0,0 0,-21-6,-3 0,-9 5,0 2,-1 2,-79 14,120-15,-138 22,101-16,-1-2,0-2,0-2,-47-4,-9 0,-1568 3,1664 0,0 1,0-1,0 0,0 0,-1 0,1 0,0-1,0 1,0-1,0 0,0 0,0 0,0 0,0 0,1-1,-1 1,0-1,1 0,-1 0,1 0,0 0,-1 0,1 0,0-1,-2-2,-2-12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0:45.92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0 187,'0'-1,"1"0,-1-1,1 1,-1 0,1 0,0 0,-1 0,1 0,0 0,0 0,0 0,0 0,0 0,-1 1,2-1,-1 0,0 1,0-1,0 0,0 1,0-1,0 1,1 0,-1-1,0 1,0 0,3 0,39-5,-38 4,23 0,-1 0,1 2,-1 1,0 1,37 9,-51-10,1-1,0 0,-1-1,1-1,-1 0,1-1,18-4,41-4,-2 9,-37 1,-1-1,0-1,45-10,-42 6,1 2,-1 1,1 2,43 4,-41-1,0-2,0-1,57-9,-52 3,0 3,79 1,5 0,-83-3,-1-1,64-20,-71 16,0 2,1 2,0 1,43-2,-59 7,0-1,30-7,38-4,-64 13,1 0,0 2,-1 1,37 9,-1-6,-48-6,1 1,-1 1,23 5,-33-6,-1 0,0 0,0 0,0 0,0 1,0 0,0-1,-1 1,1 0,0 1,-1-1,0 0,1 1,-1-1,0 1,0 0,0-1,-1 1,1 0,1 4,-3-5,1 0,-1 0,1 0,-1 0,1 0,-1-1,0 1,0 0,0 0,0 0,-1 0,1 0,0 0,-1 0,0 0,1 0,-1-1,0 1,0 0,0 0,0-1,0 1,0-1,0 1,0-1,-1 1,1-1,-1 0,1 1,-1-1,0 0,1 0,-4 1,-5 3,0-1,-1 0,1 0,-21 3,-24 2,0-2,-72-2,-54 6,179-11,0 1,0-1,-1 1,1-1,0 1,0 0,0 0,1 0,-1 0,0 0,0 0,0 0,-1 3,2 4,17-3,26-4,0-1,0-3,0-1,80-20,57-6,-162 28,1 0,-1-2,0 0,0 0,0-2,20-9,-33 14,0 0,0-1,0 2,0-1,0 0,1 1,-1 0,0 0,0 0,1 0,-1 1,0-1,0 1,0 0,7 3,-10-3,0-1,1 1,-1-1,0 1,1 0,-1 0,0-1,0 1,0 0,0 0,0 0,0 0,0 0,0 1,0-1,0 0,0 0,-1 1,1-1,-1 0,1 1,-1-1,1 0,-1 1,0-1,0 1,0-1,0 1,0-1,0 1,0-1,0 0,0 1,-1-1,1 1,0-1,-1 0,1 1,-1-1,0 0,1 1,-1-1,0 0,0 0,0 0,-1 2,-8 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1:19.88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28,'690'0,"-671"1,1 1,35 8,-34-5,1-1,26 1,-1-4,250-4,-226-9,-52 7,1 2,28-3,422 5,-225 3,-225-3,0-1,35-8,-34 5,1 1,24-1,-12 4,250 4,-221 12,-45-11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1:29.02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0 246,'4'3,"0"0,0-1,0 1,0-1,0 0,0 0,1 0,-1-1,1 0,0 1,-1-2,8 2,64 0,-54-2,290-21,-249 16,88 5,36-2,-99-11,-56 8,60-4,17 9,-14 1,146-17,-187 9,1 3,-1 1,78 8,-61 7,-52-7,1-2,29 3,560-5,-296-3,-272 0,67-12,-40 4,-12 2,13-1,97-2,-102 14,-37-1,-1-1,1-2,-1 0,36-7,3-14,-52 17,1 0,-1 1,1 0,0 1,21-3,10 6,0 2,0 1,55 13,-95-15,8 0,0-1,0 0,0-1,0 0,0-1,17-5,45-4,5 11,-52 2,-1-2,1-1,0-1,33-7,-33 3,1 2,51-1,-49 4,1-1,31-7,-9 1,-1 2,1 2,60 4,-47 1,90-10,-70-1,-48 7,0-2,-1-1,54-17,-91 22,1 1,0 0,0-1,0 1,0 0,0 0,0 0,0 0,0 0,-1 0,1 1,0-1,0 1,0-1,0 1,-1 0,1 0,0-1,2 3,30 28,-1-3,-14-18,1-2,0 0,0-2,1 0,0-1,39 4,-31-5,0 1,50 16,-58-15,1-1,-1-1,1 0,41 0,35 6,-44 0,-10 0,1-3,78 3,-66-9,103 13,-77-5,0-4,99-6,-55-1,46-12,-14 0,-85 14,-38 2,1-3,-1-1,64-12,87-16,-130 24,106-27,-134 26,-20 5,-1 0,1-1,-1 0,0 0,0-1,10-5,-13 6,0 1,0-1,0 1,0 1,1-1,-1 1,0-1,1 2,-1-1,1 1,-1-1,10 2,71 14,-25-4,-7-8,-1-3,1-3,56-8,-4-1,-102 12,-4 0,0 0,1 1,-1-1,1 0,-1 0,0 0,1 0,-1 0,1 0,-1 0,0 0,1 0,-1 0,1-1,-1 1,0 0,1 0,-1 0,1 0,-1-1,0 1,1 0,-1 0,0-1,1 1,-1 0,0 0,0-1,1 1,-1 0,0-1,0 1,0-1,1 1,-1-1,-2-5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1:43.859"/>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 1,'0'1,"1"0,-1 1,1-1,-1 0,1 0,0 0,-1 0,1 0,0 0,0 0,0 0,0 0,0 0,0-1,0 1,0 0,0-1,0 1,0 0,0-1,0 1,1-1,-1 0,0 1,0-1,1 0,1 0,41 5,-39-5,36 3,-9-2,0 2,36 7,90 17,-142-25,-1 0,0-1,1-1,-1-1,1 0,-1-1,20-5,50-4,164-15,-231 27,-1 0,0 1,24 5,-30-4,1-1,0 0,0 0,0-1,0-1,0 0,1-1,16-3,-13-1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1:49.477"/>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 1,'0'2,"1"1,-1-1,1 0,0 0,0 1,0-1,0 0,0 0,0 0,1 0,-1 0,1 0,-1-1,1 1,0 0,-1-1,1 1,0-1,0 0,0 1,0-1,1 0,-1 0,0-1,0 1,1 0,-1-1,0 1,5-1,11 3,-1 0,34-1,-41-1,96 11,-73-6,51 1,-23-10,1-3,-1-2,64-18,33-5,-151 29,0 1,0-1,1 2,-1-1,0 1,0 0,1 0,-1 1,0 0,0 1,0-1,0 1,0 1,0-1,-1 1,1 0,-1 1,7 4,0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0T21:32:17.29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0,'5'0,"7"0,7 0,4 0,4 0,3 0,1 0,0 0,0 0,0 0,-1 0,1 0,-1 0,0 0,0 0,0 0,-5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18:21:30.136"/>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74,'121'2,"140"-5,-62-32,-142 23,0 1,97-4,769 17,-872 3,-30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18:21:33.736"/>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30,'38'-10,"0"3,1 1,-1 2,1 2,71 4,-49-1,610 0,-648 0,1 2,27 5,35 4,88-13,41 3,-159 7,-30-4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18:21:39.931"/>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69,'1822'0,"-1809"1,0 1,0 0,-1 1,0 0,1 1,-1 0,14 8,49 15,-42-21,1-1,0-1,0-2,0-2,36-3,-68 3,0 0,1 0,-1 0,0-1,0 1,0-1,0 1,0-1,1 0,-1 0,0 0,-1 0,1 0,0 0,0 0,0-1,-1 1,1-1,-1 1,1-1,-1 0,0 0,1 1,-1-1,0 0,0 0,0 0,0 0,-1 0,1 0,-1-1,1 1,-1 0,0 0,0 0,0 0,0-1,0 1,0-3,-1 1,0 0,0 0,0 0,0 1,-1-1,0 0,0 0,0 1,0-1,0 1,-1 0,1-1,-1 1,0 0,0 1,0-1,0 0,0 1,-1 0,-5-3,-1 2,0 1,1 0,-1 1,0 0,0 1,0 0,1 0,-1 1,0 0,0 1,-10 3,-16 1,15-3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18:21:47.979"/>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0 104,'9'-1,"0"0,0-1,0 0,0-1,16-6,18-6,-18 8,45-18,-25 7,-20 12,1 1,0 1,0 1,0 1,0 2,44 4,-2-2,-10-3,52 2,-100 0,0 1,-1-1,1 1,0 1,-1 0,1 0,-1 1,12 6,-20-9,-1-1,1 0,0 0,0 1,-1-1,1 1,0-1,-1 1,1-1,-1 1,1-1,0 1,-1 0,1-1,-1 1,0 0,1-1,-1 1,0 0,1 0,-1-1,0 1,0 0,1 0,-1-1,0 1,0 0,0 0,0 0,0 1,-1 0,0-1,0 0,0 1,0-1,0 1,-1-1,1 0,0 0,0 0,-1 0,1 0,-1 0,-2 1,-52 19,13-15,1-1,-1-2,0-2,-80-8,53-3,58 7,-1 1,0 0,-1 0,1 2,0-1,0 2,0 0,0 0,0 1,0 1,0 0,0 1,-12 5,2 3,2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2:16.261"/>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2,'102'-2,"113"5,-139 10,-57-9,1 0,0-1,26 0,1203-4,-1226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2:22.16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29,'114'2,"171"-5,-175-9,83-3,-155 17,61 10,-62-5,67 1,-83-7,0 1,26 6,-34-5,1 0,-1-1,0-1,1 0,-1-1,1 0,-1-1,18-3,22-12,-41 11,0 0,0 1,1 1,-1 0,1 1,0 0,0 1,0 0,0 1,0 1,0 0,20 4,2 3,1-2,0-1,0-2,1-1,-1-2,50-7,-83 7,0 0,0-1,-1 1,1-1,0 0,0 0,-1 0,1 0,0-1,-1 1,1-1,2-1,6-9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2:24.958"/>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1651 48,'-224'-14,"8"0,211 14,-28-1,-1 1,1 2,0 2,-39 8,60-10,0-1,0 0,0 0,0-2,0 1,0-2,0 1,-15-6,-47-3,-408 8,241 4,229-2,7 1,0-1,-1 0,1 0,0 0,0-1,0 0,0 0,0 0,0-1,0 1,-5-3,7-2,8 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2:35.28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43,'0'2,"1"1,-1-1,1 1,-1-1,1 1,0-1,0 0,0 1,1-1,-1 0,0 0,1 0,-1 0,1 0,0 0,0 0,0-1,0 1,0-1,0 1,0-1,0 0,0 0,1 0,-1 0,0 0,1 0,-1-1,1 1,-1-1,1 1,3-1,13 2,1 0,0-2,23-1,-20 0,9-2,0-1,0-1,36-11,-36 8,-1 1,1 1,39-1,132 10,113-6,-224-9,-58 6,1 2,37 0,-58 4,42 1,1 1,59 12,-59-6,1-3,1-2,108-10,-93-5,-54 7,1 1,26-1,671 3,-349 5,-368-3,10-1,0 1,1 0,-1 0,0 1,0 1,0 0,0 0,0 1,0 1,-1 0,20 10,-20-9,0-1,0 0,1 0,-1-1,1-1,-1 0,1 0,0-1,0 0,0-1,15-1,16-3,66-16,-78 14,21-4,0 2,1 2,59 1,-71 7,-25-1,-1 0,1-1,0 0,-1-2,25-4,-27 0,-6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2:50.835"/>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1 532,'121'-2,"130"5,-112 21,-32-23,-78-3,0 2,0 0,0 2,-1 2,1 0,0 2,43 14,-58-14,1-2,0 0,0 0,0-2,31 2,82-6,-49-1,-18 0,64-11,-47 4,0-1,-32 4,54-2,92-4,29 0,-94 11,114 6,-170 8,-51-7,0-2,27 3,157-8,74 4,-189 11,-59-8,58 4,-13-8,140-4,-212 3,-1 0,1-1,-1 1,1-1,-1 0,1 0,-1 0,0 0,1 0,-1 0,0-1,0 1,0-1,0 0,0 1,0-1,0 0,-1 0,1 0,-1 0,1 0,-1-1,0 1,0 0,0-1,0 1,0-1,0 1,-1-1,1-2,-1 2,1 0,-1 0,0 0,0-1,-1 1,1 0,-1 0,1 0,-1 0,0-1,0 1,0 0,-1 1,1-1,-1 0,1 0,-1 1,0-1,0 1,0-1,-1 1,1 0,-5-4,1 3,-1-1,0 1,0 1,0-1,-1 1,1 0,0 1,-1-1,1 2,-1-1,0 1,1 0,-1 0,1 1,-1 0,-13 5,-36 1,-455-2,275-8,210 3,-28-1,0 3,-82 13,73-7,1-3,-1-2,-69-6,8 0,65 2,-1-3,-63-11,38 4,50 7,0-1,-36-10,45 7,4 0,0 1,-1 0,0 2,0 1,0 1,0 1,0 1,-42 4,22 5,0-2,0-2,-1-2,-51-4,84 0,1-1,-1 0,1-1,-1 0,-11-6,12 5,-1 0,0 1,0 0,-19-3,-11 3,-57 3,68 2,-1-1,1-1,0-2,-31-7,33 5,0 1,0 1,0 2,-40 3,-53-3,120 1,0 0,-1 0,1 0,0-1,0 1,-1-1,1 1,0-1,0 0,0 0,0 0,0 0,0-1,0 1,0 0,0-1,0 1,1-1,-1 0,1 1,-1-1,1 0,0 0,-1 0,1 0,-1-4,0-3,0 1,1 0,0-1,1 1,0-1,1-9,-3-41,2 57,0-1,-1 1,0-1,1 1,-1 0,0-1,0 1,-1 0,1 0,0 0,-1 0,1 0,-1 0,0 0,1 0,-1 1,0-1,-3-2,-4 3,12 11,16 12,-9-18,-1 0,0-1,1 0,0 0,-1-1,1-1,18 1,78-4,-48-1,-32 1,-1-1,1-1,25-8,-9 2,-39 9,41-10,-37 5,-30 2,-227 3,244 0,1 0,0-1,0 0,0 0,0 0,0 0,0-1,-7-5,9 5,-1 1,1 0,0 0,0 0,-1 0,1 1,-1-1,0 1,1 0,-1 0,0 0,0 0,-4 1,51 13,44-6,118-7,-81-2,-83 0,54-9,-52 4,58 0,26 10,142-6,-169-9,-50 5,66-1,-101 7,-1-1,1 0,21-6,-21 4,1 1,29-3,661 4,-345 5,557-3,-895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2:59.71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1,'0'2,"0"-1,0 1,0 0,1 0,-1-1,1 1,-1 0,1-1,-1 1,1 0,0-1,0 1,0-1,0 1,0-1,0 0,0 1,1-1,-1 0,2 1,1 1,0-1,0 0,0 0,0 0,0 0,1-1,8 2,7 0,1-1,37-2,-40 0,11 2,53 9,-53-6,53 3,-44-6,48 9,33 2,89-14,-185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0T21:32:24.77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31,'0'1,"1"1,-1-1,1 0,0 1,0-1,-1 0,1 0,0 1,0-1,0 0,0 0,0 0,0 0,1 0,-1 0,0-1,0 1,1 0,-1-1,0 1,1-1,-1 1,1-1,-1 1,1-1,-1 0,3 0,49 5,-47-4,42 0,-1-2,1-1,0-3,-1-2,0-2,51-17,-92 22,-9 2,-21-2,-32 2,-229 4,253-2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3:02.63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17 1,'-1'0,"1"0,-1 0,1 0,-1 0,0 0,1 0,-1 0,1 0,-1 0,1 0,-1 0,0 1,1-1,-1 0,1 0,-1 1,1-1,-1 0,1 1,-1-1,1 0,0 1,-1-1,1 1,0-1,-1 1,1-1,0 1,-1-1,1 1,0-1,0 1,-1-1,1 1,0 0,0-1,0 1,0-1,0 1,0-1,0 1,0 0,0-1,0 1,0-1,0 1,1-1,-1 1,0 0,1 0,-1 1,1-1,0 1,0 0,-1-1,1 1,0-1,1 1,-1-1,0 1,0-1,1 0,-1 1,0-1,1 0,2 1,16 3,0 0,1-2,-1-1,1 0,0-2,-1 0,28-5,21 2,40 1,152 5,-153 19,-87-19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3:07.0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2,'42'0,"24"-1,0 3,79 13,-71-7,0-2,126-7,-67-2,-84 5,57 10,-58-5,61 0,-56-7,-30-1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3:09.93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54,'12'5,"1"0,-1-1,1-1,0 0,0 0,18 0,85-1,-75-3,79 2,133-4,-211-2,59-16,-64 13,0 0,48-2,116-16,-179 25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01:38.115"/>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91,'0'-1,"0"0,1-1,-1 1,1 0,-1 0,1 0,-1 0,1 0,0 0,0 0,0 0,-1 0,1 0,0 1,0-1,0 0,0 0,0 1,2-2,28-12,-20 9,0-1,1 0,-1 1,1 0,0 1,0 0,0 1,0 0,1 1,-1 1,1 0,0 0,21 3,11 5,0-2,0-2,1-2,84-9,1-5,241 6,-253 8,-42 5,-49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01:43.648"/>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1,'0'5,"0"1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01:47.979"/>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5 1,'-4'0,"7"0,9 0,12 0,8 0,7 0,3 0,-1 0,-2 0,-8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01:54.228"/>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1,'0'0,"10"0,18 0,15 0,15 0,13 0,-1 0,-2 0,-3 0,-7 0,-9 0,-7 0,-1 0,-8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8T21:01:59.37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91,'4'-1,"0"1,1-1,-1 0,1-1,-1 1,0-1,6-3,16-5,50-10,1 4,1 3,99-3,244 13,-219 6,-113 2,-52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0T21:32:33.77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9,'2'5,"0"0,0-1,0 0,0 1,0-1,1 0,0 0,0 0,0-1,0 1,1-1,-1 1,1-1,0-1,6 5,-10-7,1-1,-1 1,1 0,-1 0,1 0,-1 0,1 0,-1-1,1 1,-1 0,0-1,1 1,-1 0,1-1,-1 1,0 0,1-1,-1 1,0 0,1-1,-1 1,0-1,0 1,1-1,-1 1,0-1,0 1,0-1,0 1,0-1,1 1,-1-1,0 0,5-27,-3 18,-2 8,0 1,1 0,-1 0,1 0,-1 0,1 0,0-1,-1 1,1 0,0 1,0-1,0 0,0 0,0 0,0 0,0 1,0-1,0 0,0 1,0-1,0 1,0-1,0 1,1 0,-1-1,0 1,0 0,1 0,-1 0,0 0,0 0,1 0,-1 0,0 0,0 1,0-1,1 0,-1 1,0-1,0 1,0-1,2 2,7 3,0 1,-1 0,17 13,-12-8,-6-6,0 0,0-1,1 0,0 0,-1-1,1 0,0-1,0 0,0 0,1-1,9 0,10-1,0-2,35-6,39-2,108 10,-177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0T21:32:37.47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1,'10'0,"9"0,5 0,5 0,2 0,1 0,0 0,0 0,-1 0,0 0,-1 0,0 5,0 2,0-1,0-1,-1-1,1-2,-5-1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1T23:13:24.09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1,'10'7,"-1"0,2-1,-1 0,1 0,0-1,0 0,17 3,8-3,1-3,0-1,69-8,-35-5,-50 7,-1 2,28-3,-7 7,-27 0,-1-1,1-1,0 0,17-3,-14-2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3675" y="0"/>
            <a:ext cx="4033838" cy="352425"/>
          </a:xfrm>
          <a:prstGeom prst="rect">
            <a:avLst/>
          </a:prstGeom>
        </p:spPr>
        <p:txBody>
          <a:bodyPr vert="horz" lIns="91440" tIns="45720" rIns="91440" bIns="45720" rtlCol="0"/>
          <a:lstStyle>
            <a:lvl1pPr algn="r">
              <a:defRPr sz="1200"/>
            </a:lvl1pPr>
          </a:lstStyle>
          <a:p>
            <a:fld id="{9425B3DE-2E99-4FED-AFF5-EBB9B4BA77CA}" type="datetimeFigureOut">
              <a:rPr lang="en-US" smtClean="0"/>
              <a:t>6/8/2026</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9788"/>
            <a:ext cx="7448550" cy="2765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675"/>
            <a:ext cx="4033838"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3675" y="6670675"/>
            <a:ext cx="4033838" cy="352425"/>
          </a:xfrm>
          <a:prstGeom prst="rect">
            <a:avLst/>
          </a:prstGeom>
        </p:spPr>
        <p:txBody>
          <a:bodyPr vert="horz" lIns="91440" tIns="45720" rIns="91440" bIns="45720" rtlCol="0" anchor="b"/>
          <a:lstStyle>
            <a:lvl1pPr algn="r">
              <a:defRPr sz="1200"/>
            </a:lvl1pPr>
          </a:lstStyle>
          <a:p>
            <a:fld id="{3D5C3911-5CE9-409D-80AB-88E468B6F253}" type="slidenum">
              <a:rPr lang="en-US" smtClean="0"/>
              <a:t>‹#›</a:t>
            </a:fld>
            <a:endParaRPr lang="en-US"/>
          </a:p>
        </p:txBody>
      </p:sp>
    </p:spTree>
    <p:extLst>
      <p:ext uri="{BB962C8B-B14F-4D97-AF65-F5344CB8AC3E}">
        <p14:creationId xmlns:p14="http://schemas.microsoft.com/office/powerpoint/2010/main" val="50702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B77F886-F3AD-4A80-B272-8F84B74260DF}" type="datetime1">
              <a:rPr lang="en-US" smtClean="0"/>
              <a:t>6/8/2026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5B79E89-65FF-422F-9B9B-5A318EDC510F}" type="datetime1">
              <a:rPr lang="en-US" smtClean="0"/>
              <a:t>6/8/2026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CB1F141-5816-4EE1-9485-8A606DCD1944}" type="datetime1">
              <a:rPr lang="en-US" smtClean="0"/>
              <a:t>6/8/2026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6516F71-567F-43AB-B85E-DECBF0155D11}" type="datetime1">
              <a:rPr lang="en-US" smtClean="0"/>
              <a:t>6/8/2026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5A5A814-A971-475D-8B7A-7F289E5D9E82}" type="datetime1">
              <a:rPr lang="en-US" smtClean="0"/>
              <a:t>6/8/2026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579742"/>
          </a:xfrm>
          <a:prstGeom prst="rect">
            <a:avLst/>
          </a:prstGeom>
        </p:spPr>
      </p:pic>
      <p:pic>
        <p:nvPicPr>
          <p:cNvPr id="17" name="bg object 17"/>
          <p:cNvPicPr/>
          <p:nvPr/>
        </p:nvPicPr>
        <p:blipFill>
          <a:blip r:embed="rId8" cstate="print"/>
          <a:stretch>
            <a:fillRect/>
          </a:stretch>
        </p:blipFill>
        <p:spPr>
          <a:xfrm>
            <a:off x="9597263" y="81559"/>
            <a:ext cx="1986613" cy="479894"/>
          </a:xfrm>
          <a:prstGeom prst="rect">
            <a:avLst/>
          </a:prstGeom>
        </p:spPr>
      </p:pic>
      <p:sp>
        <p:nvSpPr>
          <p:cNvPr id="18" name="bg object 18"/>
          <p:cNvSpPr/>
          <p:nvPr/>
        </p:nvSpPr>
        <p:spPr>
          <a:xfrm>
            <a:off x="0" y="581659"/>
            <a:ext cx="4004310" cy="83820"/>
          </a:xfrm>
          <a:custGeom>
            <a:avLst/>
            <a:gdLst/>
            <a:ahLst/>
            <a:cxnLst/>
            <a:rect l="l" t="t" r="r" b="b"/>
            <a:pathLst>
              <a:path w="4004310" h="83820">
                <a:moveTo>
                  <a:pt x="0" y="83426"/>
                </a:moveTo>
                <a:lnTo>
                  <a:pt x="4004119" y="83426"/>
                </a:lnTo>
                <a:lnTo>
                  <a:pt x="4004119" y="0"/>
                </a:lnTo>
                <a:lnTo>
                  <a:pt x="0" y="0"/>
                </a:lnTo>
                <a:lnTo>
                  <a:pt x="0" y="83426"/>
                </a:lnTo>
                <a:close/>
              </a:path>
            </a:pathLst>
          </a:custGeom>
          <a:solidFill>
            <a:srgbClr val="C5B783"/>
          </a:solidFill>
        </p:spPr>
        <p:txBody>
          <a:bodyPr wrap="square" lIns="0" tIns="0" rIns="0" bIns="0" rtlCol="0"/>
          <a:lstStyle/>
          <a:p>
            <a:endParaRPr/>
          </a:p>
        </p:txBody>
      </p:sp>
      <p:sp>
        <p:nvSpPr>
          <p:cNvPr id="19" name="bg object 19"/>
          <p:cNvSpPr/>
          <p:nvPr/>
        </p:nvSpPr>
        <p:spPr>
          <a:xfrm>
            <a:off x="4004119" y="581659"/>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CF7E00"/>
          </a:solidFill>
        </p:spPr>
        <p:txBody>
          <a:bodyPr wrap="square" lIns="0" tIns="0" rIns="0" bIns="0" rtlCol="0"/>
          <a:lstStyle/>
          <a:p>
            <a:endParaRPr/>
          </a:p>
        </p:txBody>
      </p:sp>
      <p:sp>
        <p:nvSpPr>
          <p:cNvPr id="20" name="bg object 20"/>
          <p:cNvSpPr/>
          <p:nvPr/>
        </p:nvSpPr>
        <p:spPr>
          <a:xfrm>
            <a:off x="8096999" y="581659"/>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789D49"/>
          </a:solidFill>
        </p:spPr>
        <p:txBody>
          <a:bodyPr wrap="square" lIns="0" tIns="0" rIns="0" bIns="0" rtlCol="0"/>
          <a:lstStyle/>
          <a:p>
            <a:endParaRPr/>
          </a:p>
        </p:txBody>
      </p:sp>
      <p:sp>
        <p:nvSpPr>
          <p:cNvPr id="2" name="Holder 2"/>
          <p:cNvSpPr>
            <a:spLocks noGrp="1"/>
          </p:cNvSpPr>
          <p:nvPr>
            <p:ph type="title"/>
          </p:nvPr>
        </p:nvSpPr>
        <p:spPr>
          <a:xfrm>
            <a:off x="675640" y="299773"/>
            <a:ext cx="10840719" cy="1032929"/>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688340" y="1540257"/>
            <a:ext cx="10152380" cy="332994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52BCD920-57A9-40E1-8960-9A62F44FD947}" type="datetime1">
              <a:rPr lang="en-US" smtClean="0"/>
              <a:t>6/8/2026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cid:image002.png@01DCB880.E47D3DD0" TargetMode="External"/><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benefitscal.com/"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mailto:(DPH-SAPC-EST@ph.lacounty.gov"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xml"/><Relationship Id="rId6" Type="http://schemas.openxmlformats.org/officeDocument/2006/relationships/hyperlink" Target="mailto:DPH-SAPC-EST@ph.lacounty.gov" TargetMode="Externa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5.jp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ustomXml" Target="../ink/ink6.xml"/><Relationship Id="rId18" Type="http://schemas.openxmlformats.org/officeDocument/2006/relationships/image" Target="../media/image23.png"/><Relationship Id="rId26" Type="http://schemas.openxmlformats.org/officeDocument/2006/relationships/image" Target="../media/image27.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20.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14.jpeg"/><Relationship Id="rId16" Type="http://schemas.openxmlformats.org/officeDocument/2006/relationships/image" Target="../media/image22.png"/><Relationship Id="rId20" Type="http://schemas.openxmlformats.org/officeDocument/2006/relationships/image" Target="../media/image24.png"/><Relationship Id="rId29"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customXml" Target="../ink/ink5.xml"/><Relationship Id="rId24" Type="http://schemas.openxmlformats.org/officeDocument/2006/relationships/image" Target="../media/image26.png"/><Relationship Id="rId32" Type="http://schemas.openxmlformats.org/officeDocument/2006/relationships/image" Target="../media/image29.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5.png"/><Relationship Id="rId10" Type="http://schemas.openxmlformats.org/officeDocument/2006/relationships/image" Target="../media/image19.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16.png"/><Relationship Id="rId9" Type="http://schemas.openxmlformats.org/officeDocument/2006/relationships/customXml" Target="../ink/ink4.xml"/><Relationship Id="rId14" Type="http://schemas.openxmlformats.org/officeDocument/2006/relationships/image" Target="../media/image21.png"/><Relationship Id="rId22" Type="http://schemas.openxmlformats.org/officeDocument/2006/relationships/image" Target="../media/image25.png"/><Relationship Id="rId27" Type="http://schemas.openxmlformats.org/officeDocument/2006/relationships/customXml" Target="../ink/ink13.xml"/><Relationship Id="rId30" Type="http://schemas.openxmlformats.org/officeDocument/2006/relationships/image" Target="../media/image28.png"/></Relationships>
</file>

<file path=ppt/slides/_rels/slide6.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0.jpeg"/><Relationship Id="rId26" Type="http://schemas.openxmlformats.org/officeDocument/2006/relationships/image" Target="../media/image37.png"/><Relationship Id="rId39" Type="http://schemas.openxmlformats.org/officeDocument/2006/relationships/customXml" Target="../ink/ink34.xml"/><Relationship Id="rId21" Type="http://schemas.openxmlformats.org/officeDocument/2006/relationships/customXml" Target="../ink/ink25.xml"/><Relationship Id="rId34" Type="http://schemas.openxmlformats.org/officeDocument/2006/relationships/image" Target="../media/image41.png"/><Relationship Id="rId42" Type="http://schemas.openxmlformats.org/officeDocument/2006/relationships/image" Target="../media/image45.png"/><Relationship Id="rId7" Type="http://schemas.openxmlformats.org/officeDocument/2006/relationships/image" Target="../media/image290.png"/><Relationship Id="rId2" Type="http://schemas.openxmlformats.org/officeDocument/2006/relationships/customXml" Target="../ink/ink16.xml"/><Relationship Id="rId16" Type="http://schemas.openxmlformats.org/officeDocument/2006/relationships/customXml" Target="../ink/ink23.xml"/><Relationship Id="rId20" Type="http://schemas.openxmlformats.org/officeDocument/2006/relationships/image" Target="../media/image34.png"/><Relationship Id="rId29" Type="http://schemas.openxmlformats.org/officeDocument/2006/relationships/customXml" Target="../ink/ink29.xml"/><Relationship Id="rId41" Type="http://schemas.openxmlformats.org/officeDocument/2006/relationships/customXml" Target="../ink/ink35.xml"/><Relationship Id="rId1" Type="http://schemas.openxmlformats.org/officeDocument/2006/relationships/slideLayout" Target="../slideLayouts/slideLayout2.xml"/><Relationship Id="rId6" Type="http://schemas.openxmlformats.org/officeDocument/2006/relationships/customXml" Target="../ink/ink18.xml"/><Relationship Id="rId11" Type="http://schemas.openxmlformats.org/officeDocument/2006/relationships/image" Target="../media/image20.png"/><Relationship Id="rId24" Type="http://schemas.openxmlformats.org/officeDocument/2006/relationships/image" Target="../media/image36.png"/><Relationship Id="rId32" Type="http://schemas.openxmlformats.org/officeDocument/2006/relationships/image" Target="../media/image40.png"/><Relationship Id="rId37" Type="http://schemas.openxmlformats.org/officeDocument/2006/relationships/customXml" Target="../ink/ink33.xml"/><Relationship Id="rId40" Type="http://schemas.openxmlformats.org/officeDocument/2006/relationships/image" Target="../media/image44.png"/><Relationship Id="rId5" Type="http://schemas.openxmlformats.org/officeDocument/2006/relationships/image" Target="../media/image280.png"/><Relationship Id="rId15" Type="http://schemas.openxmlformats.org/officeDocument/2006/relationships/image" Target="../media/image32.png"/><Relationship Id="rId23" Type="http://schemas.openxmlformats.org/officeDocument/2006/relationships/customXml" Target="../ink/ink26.xml"/><Relationship Id="rId28" Type="http://schemas.openxmlformats.org/officeDocument/2006/relationships/image" Target="../media/image38.png"/><Relationship Id="rId36" Type="http://schemas.openxmlformats.org/officeDocument/2006/relationships/image" Target="../media/image42.png"/><Relationship Id="rId10" Type="http://schemas.openxmlformats.org/officeDocument/2006/relationships/customXml" Target="../ink/ink20.xml"/><Relationship Id="rId19" Type="http://schemas.openxmlformats.org/officeDocument/2006/relationships/customXml" Target="../ink/ink24.xml"/><Relationship Id="rId31" Type="http://schemas.openxmlformats.org/officeDocument/2006/relationships/customXml" Target="../ink/ink30.xml"/><Relationship Id="rId4" Type="http://schemas.openxmlformats.org/officeDocument/2006/relationships/customXml" Target="../ink/ink17.xml"/><Relationship Id="rId9" Type="http://schemas.openxmlformats.org/officeDocument/2006/relationships/image" Target="../media/image30.png"/><Relationship Id="rId14" Type="http://schemas.openxmlformats.org/officeDocument/2006/relationships/customXml" Target="../ink/ink22.xml"/><Relationship Id="rId22" Type="http://schemas.openxmlformats.org/officeDocument/2006/relationships/image" Target="../media/image35.png"/><Relationship Id="rId27" Type="http://schemas.openxmlformats.org/officeDocument/2006/relationships/customXml" Target="../ink/ink28.xml"/><Relationship Id="rId30" Type="http://schemas.openxmlformats.org/officeDocument/2006/relationships/image" Target="../media/image39.png"/><Relationship Id="rId35" Type="http://schemas.openxmlformats.org/officeDocument/2006/relationships/customXml" Target="../ink/ink32.xml"/><Relationship Id="rId8" Type="http://schemas.openxmlformats.org/officeDocument/2006/relationships/customXml" Target="../ink/ink19.xml"/><Relationship Id="rId3" Type="http://schemas.openxmlformats.org/officeDocument/2006/relationships/image" Target="../media/image16.png"/><Relationship Id="rId12" Type="http://schemas.openxmlformats.org/officeDocument/2006/relationships/customXml" Target="../ink/ink21.xml"/><Relationship Id="rId17" Type="http://schemas.openxmlformats.org/officeDocument/2006/relationships/image" Target="../media/image33.png"/><Relationship Id="rId25" Type="http://schemas.openxmlformats.org/officeDocument/2006/relationships/customXml" Target="../ink/ink27.xml"/><Relationship Id="rId33" Type="http://schemas.openxmlformats.org/officeDocument/2006/relationships/customXml" Target="../ink/ink31.xml"/><Relationship Id="rId38"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customXml" Target="../ink/ink41.xml"/><Relationship Id="rId18" Type="http://schemas.openxmlformats.org/officeDocument/2006/relationships/image" Target="../media/image53.png"/><Relationship Id="rId3" Type="http://schemas.openxmlformats.org/officeDocument/2006/relationships/customXml" Target="../ink/ink36.xml"/><Relationship Id="rId7" Type="http://schemas.openxmlformats.org/officeDocument/2006/relationships/customXml" Target="../ink/ink38.xml"/><Relationship Id="rId12" Type="http://schemas.openxmlformats.org/officeDocument/2006/relationships/image" Target="../media/image50.png"/><Relationship Id="rId17" Type="http://schemas.openxmlformats.org/officeDocument/2006/relationships/customXml" Target="../ink/ink43.xml"/><Relationship Id="rId2" Type="http://schemas.openxmlformats.org/officeDocument/2006/relationships/image" Target="../media/image46.png"/><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customXml" Target="../ink/ink40.xml"/><Relationship Id="rId5" Type="http://schemas.openxmlformats.org/officeDocument/2006/relationships/customXml" Target="../ink/ink37.xml"/><Relationship Id="rId15" Type="http://schemas.openxmlformats.org/officeDocument/2006/relationships/customXml" Target="../ink/ink42.xml"/><Relationship Id="rId10" Type="http://schemas.openxmlformats.org/officeDocument/2006/relationships/image" Target="../media/image49.png"/><Relationship Id="rId4" Type="http://schemas.openxmlformats.org/officeDocument/2006/relationships/image" Target="../media/image460.png"/><Relationship Id="rId9" Type="http://schemas.openxmlformats.org/officeDocument/2006/relationships/customXml" Target="../ink/ink39.xml"/><Relationship Id="rId14"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customXml" Target="../ink/ink49.xml"/><Relationship Id="rId18" Type="http://schemas.openxmlformats.org/officeDocument/2006/relationships/image" Target="../media/image62.png"/><Relationship Id="rId3" Type="http://schemas.openxmlformats.org/officeDocument/2006/relationships/customXml" Target="../ink/ink44.xml"/><Relationship Id="rId21" Type="http://schemas.openxmlformats.org/officeDocument/2006/relationships/customXml" Target="../ink/ink53.xml"/><Relationship Id="rId7" Type="http://schemas.openxmlformats.org/officeDocument/2006/relationships/customXml" Target="../ink/ink46.xml"/><Relationship Id="rId12" Type="http://schemas.openxmlformats.org/officeDocument/2006/relationships/image" Target="../media/image59.png"/><Relationship Id="rId17" Type="http://schemas.openxmlformats.org/officeDocument/2006/relationships/customXml" Target="../ink/ink51.xml"/><Relationship Id="rId2" Type="http://schemas.openxmlformats.org/officeDocument/2006/relationships/image" Target="../media/image54.png"/><Relationship Id="rId16" Type="http://schemas.openxmlformats.org/officeDocument/2006/relationships/image" Target="../media/image61.png"/><Relationship Id="rId20"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customXml" Target="../ink/ink48.xml"/><Relationship Id="rId5" Type="http://schemas.openxmlformats.org/officeDocument/2006/relationships/customXml" Target="../ink/ink45.xml"/><Relationship Id="rId15" Type="http://schemas.openxmlformats.org/officeDocument/2006/relationships/customXml" Target="../ink/ink50.xml"/><Relationship Id="rId10" Type="http://schemas.openxmlformats.org/officeDocument/2006/relationships/image" Target="../media/image58.png"/><Relationship Id="rId19" Type="http://schemas.openxmlformats.org/officeDocument/2006/relationships/customXml" Target="../ink/ink52.xml"/><Relationship Id="rId4" Type="http://schemas.openxmlformats.org/officeDocument/2006/relationships/image" Target="../media/image55.png"/><Relationship Id="rId9" Type="http://schemas.openxmlformats.org/officeDocument/2006/relationships/customXml" Target="../ink/ink47.xml"/><Relationship Id="rId14" Type="http://schemas.openxmlformats.org/officeDocument/2006/relationships/image" Target="../media/image60.png"/><Relationship Id="rId22" Type="http://schemas.openxmlformats.org/officeDocument/2006/relationships/image" Target="../media/image64.png"/></Relationships>
</file>

<file path=ppt/slides/_rels/slide9.xml.rels><?xml version="1.0" encoding="UTF-8" standalone="yes"?>
<Relationships xmlns="http://schemas.openxmlformats.org/package/2006/relationships"><Relationship Id="rId8" Type="http://schemas.openxmlformats.org/officeDocument/2006/relationships/image" Target="../media/image640.png"/><Relationship Id="rId13" Type="http://schemas.openxmlformats.org/officeDocument/2006/relationships/customXml" Target="../ink/ink59.xml"/><Relationship Id="rId18" Type="http://schemas.openxmlformats.org/officeDocument/2006/relationships/image" Target="../media/image69.png"/><Relationship Id="rId26" Type="http://schemas.openxmlformats.org/officeDocument/2006/relationships/image" Target="../media/image73.png"/><Relationship Id="rId3" Type="http://schemas.openxmlformats.org/officeDocument/2006/relationships/customXml" Target="../ink/ink54.xml"/><Relationship Id="rId21" Type="http://schemas.openxmlformats.org/officeDocument/2006/relationships/customXml" Target="../ink/ink63.xml"/><Relationship Id="rId7" Type="http://schemas.openxmlformats.org/officeDocument/2006/relationships/customXml" Target="../ink/ink56.xml"/><Relationship Id="rId12" Type="http://schemas.openxmlformats.org/officeDocument/2006/relationships/image" Target="../media/image66.png"/><Relationship Id="rId17" Type="http://schemas.openxmlformats.org/officeDocument/2006/relationships/customXml" Target="../ink/ink61.xml"/><Relationship Id="rId25" Type="http://schemas.openxmlformats.org/officeDocument/2006/relationships/customXml" Target="../ink/ink65.xml"/><Relationship Id="rId2" Type="http://schemas.openxmlformats.org/officeDocument/2006/relationships/image" Target="../media/image65.png"/><Relationship Id="rId16" Type="http://schemas.openxmlformats.org/officeDocument/2006/relationships/image" Target="../media/image68.png"/><Relationship Id="rId20" Type="http://schemas.openxmlformats.org/officeDocument/2006/relationships/image" Target="../media/image70.png"/><Relationship Id="rId29" Type="http://schemas.openxmlformats.org/officeDocument/2006/relationships/customXml" Target="../ink/ink67.xml"/><Relationship Id="rId1" Type="http://schemas.openxmlformats.org/officeDocument/2006/relationships/slideLayout" Target="../slideLayouts/slideLayout2.xml"/><Relationship Id="rId6" Type="http://schemas.openxmlformats.org/officeDocument/2006/relationships/image" Target="../media/image630.png"/><Relationship Id="rId11" Type="http://schemas.openxmlformats.org/officeDocument/2006/relationships/customXml" Target="../ink/ink58.xml"/><Relationship Id="rId24" Type="http://schemas.openxmlformats.org/officeDocument/2006/relationships/image" Target="../media/image72.png"/><Relationship Id="rId5" Type="http://schemas.openxmlformats.org/officeDocument/2006/relationships/customXml" Target="../ink/ink55.xml"/><Relationship Id="rId15" Type="http://schemas.openxmlformats.org/officeDocument/2006/relationships/customXml" Target="../ink/ink60.xml"/><Relationship Id="rId23" Type="http://schemas.openxmlformats.org/officeDocument/2006/relationships/customXml" Target="../ink/ink64.xml"/><Relationship Id="rId28" Type="http://schemas.openxmlformats.org/officeDocument/2006/relationships/image" Target="../media/image74.png"/><Relationship Id="rId10" Type="http://schemas.openxmlformats.org/officeDocument/2006/relationships/image" Target="../media/image650.png"/><Relationship Id="rId19" Type="http://schemas.openxmlformats.org/officeDocument/2006/relationships/customXml" Target="../ink/ink62.xml"/><Relationship Id="rId4" Type="http://schemas.openxmlformats.org/officeDocument/2006/relationships/image" Target="../media/image620.png"/><Relationship Id="rId9" Type="http://schemas.openxmlformats.org/officeDocument/2006/relationships/customXml" Target="../ink/ink57.xml"/><Relationship Id="rId14" Type="http://schemas.openxmlformats.org/officeDocument/2006/relationships/image" Target="../media/image67.png"/><Relationship Id="rId22" Type="http://schemas.openxmlformats.org/officeDocument/2006/relationships/image" Target="../media/image71.png"/><Relationship Id="rId27" Type="http://schemas.openxmlformats.org/officeDocument/2006/relationships/customXml" Target="../ink/ink66.xml"/><Relationship Id="rId30"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8100"/>
            <a:ext cx="12192241" cy="6934200"/>
            <a:chOff x="0" y="0"/>
            <a:chExt cx="12192241" cy="6934200"/>
          </a:xfrm>
        </p:grpSpPr>
        <p:pic>
          <p:nvPicPr>
            <p:cNvPr id="3" name="object 3"/>
            <p:cNvPicPr/>
            <p:nvPr/>
          </p:nvPicPr>
          <p:blipFill>
            <a:blip r:embed="rId2" cstate="print"/>
            <a:stretch>
              <a:fillRect/>
            </a:stretch>
          </p:blipFill>
          <p:spPr>
            <a:xfrm>
              <a:off x="0" y="0"/>
              <a:ext cx="12192000" cy="6934200"/>
            </a:xfrm>
            <a:prstGeom prst="rect">
              <a:avLst/>
            </a:prstGeom>
          </p:spPr>
        </p:pic>
        <p:pic>
          <p:nvPicPr>
            <p:cNvPr id="4" name="object 4"/>
            <p:cNvPicPr/>
            <p:nvPr/>
          </p:nvPicPr>
          <p:blipFill>
            <a:blip r:embed="rId3" cstate="print"/>
            <a:stretch>
              <a:fillRect/>
            </a:stretch>
          </p:blipFill>
          <p:spPr>
            <a:xfrm>
              <a:off x="7437441" y="2527300"/>
              <a:ext cx="4754558" cy="4330698"/>
            </a:xfrm>
            <a:prstGeom prst="rect">
              <a:avLst/>
            </a:prstGeom>
          </p:spPr>
        </p:pic>
        <p:pic>
          <p:nvPicPr>
            <p:cNvPr id="5" name="object 5"/>
            <p:cNvPicPr/>
            <p:nvPr/>
          </p:nvPicPr>
          <p:blipFill>
            <a:blip r:embed="rId4" cstate="print"/>
            <a:stretch>
              <a:fillRect/>
            </a:stretch>
          </p:blipFill>
          <p:spPr>
            <a:xfrm>
              <a:off x="9122664" y="550164"/>
              <a:ext cx="2709670" cy="763523"/>
            </a:xfrm>
            <a:prstGeom prst="rect">
              <a:avLst/>
            </a:prstGeom>
          </p:spPr>
        </p:pic>
        <p:pic>
          <p:nvPicPr>
            <p:cNvPr id="6" name="object 6"/>
            <p:cNvPicPr/>
            <p:nvPr/>
          </p:nvPicPr>
          <p:blipFill>
            <a:blip r:embed="rId5" cstate="print"/>
            <a:stretch>
              <a:fillRect/>
            </a:stretch>
          </p:blipFill>
          <p:spPr>
            <a:xfrm>
              <a:off x="9185102" y="612395"/>
              <a:ext cx="2566626" cy="620012"/>
            </a:xfrm>
            <a:prstGeom prst="rect">
              <a:avLst/>
            </a:prstGeom>
          </p:spPr>
        </p:pic>
        <p:sp>
          <p:nvSpPr>
            <p:cNvPr id="7" name="object 7"/>
            <p:cNvSpPr/>
            <p:nvPr/>
          </p:nvSpPr>
          <p:spPr>
            <a:xfrm>
              <a:off x="16929" y="6787274"/>
              <a:ext cx="4018915" cy="71120"/>
            </a:xfrm>
            <a:custGeom>
              <a:avLst/>
              <a:gdLst/>
              <a:ahLst/>
              <a:cxnLst/>
              <a:rect l="l" t="t" r="r" b="b"/>
              <a:pathLst>
                <a:path w="4018915" h="71120">
                  <a:moveTo>
                    <a:pt x="0" y="70726"/>
                  </a:moveTo>
                  <a:lnTo>
                    <a:pt x="4018432" y="70726"/>
                  </a:lnTo>
                  <a:lnTo>
                    <a:pt x="4018432" y="0"/>
                  </a:lnTo>
                  <a:lnTo>
                    <a:pt x="0" y="0"/>
                  </a:lnTo>
                  <a:lnTo>
                    <a:pt x="0" y="70726"/>
                  </a:lnTo>
                  <a:close/>
                </a:path>
              </a:pathLst>
            </a:custGeom>
            <a:solidFill>
              <a:srgbClr val="C5B783"/>
            </a:solidFill>
          </p:spPr>
          <p:txBody>
            <a:bodyPr wrap="square" lIns="0" tIns="0" rIns="0" bIns="0" rtlCol="0"/>
            <a:lstStyle/>
            <a:p>
              <a:endParaRPr/>
            </a:p>
          </p:txBody>
        </p:sp>
        <p:sp>
          <p:nvSpPr>
            <p:cNvPr id="8" name="object 8"/>
            <p:cNvSpPr/>
            <p:nvPr/>
          </p:nvSpPr>
          <p:spPr>
            <a:xfrm>
              <a:off x="4035361" y="6787274"/>
              <a:ext cx="4093210" cy="71120"/>
            </a:xfrm>
            <a:custGeom>
              <a:avLst/>
              <a:gdLst/>
              <a:ahLst/>
              <a:cxnLst/>
              <a:rect l="l" t="t" r="r" b="b"/>
              <a:pathLst>
                <a:path w="4093209" h="71120">
                  <a:moveTo>
                    <a:pt x="4092879" y="0"/>
                  </a:moveTo>
                  <a:lnTo>
                    <a:pt x="0" y="0"/>
                  </a:lnTo>
                  <a:lnTo>
                    <a:pt x="0" y="70726"/>
                  </a:lnTo>
                  <a:lnTo>
                    <a:pt x="4092879" y="70726"/>
                  </a:lnTo>
                  <a:lnTo>
                    <a:pt x="4092879" y="0"/>
                  </a:lnTo>
                  <a:close/>
                </a:path>
              </a:pathLst>
            </a:custGeom>
            <a:solidFill>
              <a:srgbClr val="CF7E00"/>
            </a:solidFill>
          </p:spPr>
          <p:txBody>
            <a:bodyPr wrap="square" lIns="0" tIns="0" rIns="0" bIns="0" rtlCol="0"/>
            <a:lstStyle/>
            <a:p>
              <a:endParaRPr/>
            </a:p>
          </p:txBody>
        </p:sp>
        <p:sp>
          <p:nvSpPr>
            <p:cNvPr id="9" name="object 9"/>
            <p:cNvSpPr/>
            <p:nvPr/>
          </p:nvSpPr>
          <p:spPr>
            <a:xfrm>
              <a:off x="8128241" y="6787274"/>
              <a:ext cx="4064000" cy="71120"/>
            </a:xfrm>
            <a:custGeom>
              <a:avLst/>
              <a:gdLst/>
              <a:ahLst/>
              <a:cxnLst/>
              <a:rect l="l" t="t" r="r" b="b"/>
              <a:pathLst>
                <a:path w="4064000" h="71120">
                  <a:moveTo>
                    <a:pt x="4063771" y="0"/>
                  </a:moveTo>
                  <a:lnTo>
                    <a:pt x="0" y="0"/>
                  </a:lnTo>
                  <a:lnTo>
                    <a:pt x="0" y="70726"/>
                  </a:lnTo>
                  <a:lnTo>
                    <a:pt x="4063771" y="70726"/>
                  </a:lnTo>
                  <a:lnTo>
                    <a:pt x="4063771" y="0"/>
                  </a:lnTo>
                  <a:close/>
                </a:path>
              </a:pathLst>
            </a:custGeom>
            <a:solidFill>
              <a:srgbClr val="789D49"/>
            </a:solidFill>
          </p:spPr>
          <p:txBody>
            <a:bodyPr wrap="square" lIns="0" tIns="0" rIns="0" bIns="0" rtlCol="0"/>
            <a:lstStyle/>
            <a:p>
              <a:endParaRPr/>
            </a:p>
          </p:txBody>
        </p:sp>
      </p:grpSp>
      <p:sp>
        <p:nvSpPr>
          <p:cNvPr id="10" name="object 10"/>
          <p:cNvSpPr txBox="1"/>
          <p:nvPr/>
        </p:nvSpPr>
        <p:spPr>
          <a:xfrm>
            <a:off x="838200" y="3194215"/>
            <a:ext cx="7010400" cy="2474267"/>
          </a:xfrm>
          <a:prstGeom prst="rect">
            <a:avLst/>
          </a:prstGeom>
        </p:spPr>
        <p:txBody>
          <a:bodyPr vert="horz" wrap="square" lIns="0" tIns="104775" rIns="0" bIns="0" rtlCol="0">
            <a:spAutoFit/>
          </a:bodyPr>
          <a:lstStyle/>
          <a:p>
            <a:pPr marL="12700" marR="645795">
              <a:lnSpc>
                <a:spcPts val="3100"/>
              </a:lnSpc>
              <a:spcBef>
                <a:spcPts val="825"/>
              </a:spcBef>
            </a:pPr>
            <a:r>
              <a:rPr sz="3200" b="1" spc="55" dirty="0">
                <a:solidFill>
                  <a:srgbClr val="FFFFFF"/>
                </a:solidFill>
                <a:latin typeface="Calibri"/>
                <a:cs typeface="Calibri"/>
              </a:rPr>
              <a:t>SAPC</a:t>
            </a:r>
            <a:r>
              <a:rPr sz="3200" b="1" spc="215" dirty="0">
                <a:solidFill>
                  <a:srgbClr val="FFFFFF"/>
                </a:solidFill>
                <a:latin typeface="Calibri"/>
                <a:cs typeface="Calibri"/>
              </a:rPr>
              <a:t> </a:t>
            </a:r>
            <a:r>
              <a:rPr sz="3200" b="1" spc="70" dirty="0">
                <a:solidFill>
                  <a:srgbClr val="FFFFFF"/>
                </a:solidFill>
                <a:latin typeface="Calibri"/>
                <a:cs typeface="Calibri"/>
              </a:rPr>
              <a:t>Provider</a:t>
            </a:r>
            <a:r>
              <a:rPr sz="3200" b="1" spc="225" dirty="0">
                <a:solidFill>
                  <a:srgbClr val="FFFFFF"/>
                </a:solidFill>
                <a:latin typeface="Calibri"/>
                <a:cs typeface="Calibri"/>
              </a:rPr>
              <a:t> </a:t>
            </a:r>
            <a:r>
              <a:rPr sz="3200" b="1" spc="65" dirty="0">
                <a:solidFill>
                  <a:srgbClr val="FFFFFF"/>
                </a:solidFill>
                <a:latin typeface="Calibri"/>
                <a:cs typeface="Calibri"/>
              </a:rPr>
              <a:t>Utilization </a:t>
            </a:r>
            <a:r>
              <a:rPr sz="3200" b="1" spc="75" dirty="0">
                <a:solidFill>
                  <a:srgbClr val="FFFFFF"/>
                </a:solidFill>
                <a:latin typeface="Calibri"/>
                <a:cs typeface="Calibri"/>
              </a:rPr>
              <a:t>Management</a:t>
            </a:r>
            <a:r>
              <a:rPr sz="3200" b="1" spc="204" dirty="0">
                <a:solidFill>
                  <a:srgbClr val="FFFFFF"/>
                </a:solidFill>
                <a:latin typeface="Calibri"/>
                <a:cs typeface="Calibri"/>
              </a:rPr>
              <a:t> </a:t>
            </a:r>
            <a:r>
              <a:rPr sz="3200" b="1" spc="60" dirty="0">
                <a:solidFill>
                  <a:srgbClr val="FFFFFF"/>
                </a:solidFill>
                <a:latin typeface="Calibri"/>
                <a:cs typeface="Calibri"/>
              </a:rPr>
              <a:t>Meeting</a:t>
            </a:r>
            <a:endParaRPr sz="3200" dirty="0">
              <a:latin typeface="Calibri"/>
              <a:cs typeface="Calibri"/>
            </a:endParaRPr>
          </a:p>
          <a:p>
            <a:pPr marL="12700" marR="5080">
              <a:lnSpc>
                <a:spcPct val="117300"/>
              </a:lnSpc>
              <a:spcBef>
                <a:spcPts val="2920"/>
              </a:spcBef>
            </a:pPr>
            <a:r>
              <a:rPr sz="2200" spc="55" dirty="0">
                <a:solidFill>
                  <a:srgbClr val="FFFFFF"/>
                </a:solidFill>
                <a:latin typeface="Calibri"/>
                <a:cs typeface="Calibri"/>
              </a:rPr>
              <a:t>Los</a:t>
            </a:r>
            <a:r>
              <a:rPr sz="2200" spc="240" dirty="0">
                <a:solidFill>
                  <a:srgbClr val="FFFFFF"/>
                </a:solidFill>
                <a:latin typeface="Calibri"/>
                <a:cs typeface="Calibri"/>
              </a:rPr>
              <a:t> </a:t>
            </a:r>
            <a:r>
              <a:rPr sz="2200" spc="65" dirty="0">
                <a:solidFill>
                  <a:srgbClr val="FFFFFF"/>
                </a:solidFill>
                <a:latin typeface="Calibri"/>
                <a:cs typeface="Calibri"/>
              </a:rPr>
              <a:t>Angeles</a:t>
            </a:r>
            <a:r>
              <a:rPr sz="2200" spc="275" dirty="0">
                <a:solidFill>
                  <a:srgbClr val="FFFFFF"/>
                </a:solidFill>
                <a:latin typeface="Calibri"/>
                <a:cs typeface="Calibri"/>
              </a:rPr>
              <a:t> </a:t>
            </a:r>
            <a:r>
              <a:rPr sz="2200" spc="65" dirty="0">
                <a:solidFill>
                  <a:srgbClr val="FFFFFF"/>
                </a:solidFill>
                <a:latin typeface="Calibri"/>
                <a:cs typeface="Calibri"/>
              </a:rPr>
              <a:t>County</a:t>
            </a:r>
            <a:r>
              <a:rPr sz="2200" spc="265" dirty="0">
                <a:solidFill>
                  <a:srgbClr val="FFFFFF"/>
                </a:solidFill>
                <a:latin typeface="Calibri"/>
                <a:cs typeface="Calibri"/>
              </a:rPr>
              <a:t> </a:t>
            </a:r>
            <a:r>
              <a:rPr sz="2200" spc="70" dirty="0">
                <a:solidFill>
                  <a:srgbClr val="FFFFFF"/>
                </a:solidFill>
                <a:latin typeface="Calibri"/>
                <a:cs typeface="Calibri"/>
              </a:rPr>
              <a:t>Department</a:t>
            </a:r>
            <a:r>
              <a:rPr sz="2200" spc="280" dirty="0">
                <a:solidFill>
                  <a:srgbClr val="FFFFFF"/>
                </a:solidFill>
                <a:latin typeface="Calibri"/>
                <a:cs typeface="Calibri"/>
              </a:rPr>
              <a:t> </a:t>
            </a:r>
            <a:r>
              <a:rPr sz="2200" dirty="0">
                <a:solidFill>
                  <a:srgbClr val="FFFFFF"/>
                </a:solidFill>
                <a:latin typeface="Calibri"/>
                <a:cs typeface="Calibri"/>
              </a:rPr>
              <a:t>of</a:t>
            </a:r>
            <a:r>
              <a:rPr sz="2200" spc="220" dirty="0">
                <a:solidFill>
                  <a:srgbClr val="FFFFFF"/>
                </a:solidFill>
                <a:latin typeface="Calibri"/>
                <a:cs typeface="Calibri"/>
              </a:rPr>
              <a:t> </a:t>
            </a:r>
            <a:r>
              <a:rPr sz="2200" spc="65" dirty="0">
                <a:solidFill>
                  <a:srgbClr val="FFFFFF"/>
                </a:solidFill>
                <a:latin typeface="Calibri"/>
                <a:cs typeface="Calibri"/>
              </a:rPr>
              <a:t>Public Health</a:t>
            </a:r>
            <a:endParaRPr sz="2200" dirty="0">
              <a:latin typeface="Calibri"/>
              <a:cs typeface="Calibri"/>
            </a:endParaRPr>
          </a:p>
          <a:p>
            <a:pPr marL="12700">
              <a:lnSpc>
                <a:spcPct val="100000"/>
              </a:lnSpc>
              <a:spcBef>
                <a:spcPts val="455"/>
              </a:spcBef>
            </a:pPr>
            <a:r>
              <a:rPr lang="en-US" sz="2000" spc="75" dirty="0">
                <a:solidFill>
                  <a:srgbClr val="FFFFFF"/>
                </a:solidFill>
                <a:latin typeface="Calibri"/>
                <a:cs typeface="Calibri"/>
              </a:rPr>
              <a:t>June 17</a:t>
            </a:r>
            <a:r>
              <a:rPr sz="2200" spc="70" dirty="0">
                <a:solidFill>
                  <a:srgbClr val="FFFFFF"/>
                </a:solidFill>
                <a:latin typeface="Calibri"/>
                <a:cs typeface="Calibri"/>
              </a:rPr>
              <a:t>,</a:t>
            </a:r>
            <a:r>
              <a:rPr sz="2200" spc="220" dirty="0">
                <a:solidFill>
                  <a:srgbClr val="FFFFFF"/>
                </a:solidFill>
                <a:latin typeface="Calibri"/>
                <a:cs typeface="Calibri"/>
              </a:rPr>
              <a:t> </a:t>
            </a:r>
            <a:r>
              <a:rPr sz="2200" spc="75" dirty="0">
                <a:solidFill>
                  <a:srgbClr val="FFFFFF"/>
                </a:solidFill>
                <a:latin typeface="Calibri"/>
                <a:cs typeface="Calibri"/>
              </a:rPr>
              <a:t>202</a:t>
            </a:r>
            <a:r>
              <a:rPr lang="en-US" sz="2200" spc="75" dirty="0">
                <a:solidFill>
                  <a:srgbClr val="FFFFFF"/>
                </a:solidFill>
                <a:latin typeface="Calibri"/>
                <a:cs typeface="Calibri"/>
              </a:rPr>
              <a:t>6</a:t>
            </a:r>
            <a:endParaRPr sz="2200" dirty="0">
              <a:latin typeface="Calibri"/>
              <a:cs typeface="Calibri"/>
            </a:endParaRPr>
          </a:p>
          <a:p>
            <a:pPr marL="12700">
              <a:lnSpc>
                <a:spcPct val="100000"/>
              </a:lnSpc>
              <a:spcBef>
                <a:spcPts val="470"/>
              </a:spcBef>
            </a:pPr>
            <a:r>
              <a:rPr sz="2200" spc="70" dirty="0">
                <a:solidFill>
                  <a:srgbClr val="FFFFFF"/>
                </a:solidFill>
                <a:latin typeface="Calibri"/>
                <a:cs typeface="Calibri"/>
              </a:rPr>
              <a:t>Substance</a:t>
            </a:r>
            <a:r>
              <a:rPr sz="2200" spc="229" dirty="0">
                <a:solidFill>
                  <a:srgbClr val="FFFFFF"/>
                </a:solidFill>
                <a:latin typeface="Calibri"/>
                <a:cs typeface="Calibri"/>
              </a:rPr>
              <a:t> </a:t>
            </a:r>
            <a:r>
              <a:rPr sz="2200" spc="70" dirty="0">
                <a:solidFill>
                  <a:srgbClr val="FFFFFF"/>
                </a:solidFill>
                <a:latin typeface="Calibri"/>
                <a:cs typeface="Calibri"/>
              </a:rPr>
              <a:t>Abuse</a:t>
            </a:r>
            <a:r>
              <a:rPr sz="2200" spc="220" dirty="0">
                <a:solidFill>
                  <a:srgbClr val="FFFFFF"/>
                </a:solidFill>
                <a:latin typeface="Calibri"/>
                <a:cs typeface="Calibri"/>
              </a:rPr>
              <a:t> </a:t>
            </a:r>
            <a:r>
              <a:rPr sz="2200" spc="70" dirty="0">
                <a:solidFill>
                  <a:srgbClr val="FFFFFF"/>
                </a:solidFill>
                <a:latin typeface="Calibri"/>
                <a:cs typeface="Calibri"/>
              </a:rPr>
              <a:t>Prevention</a:t>
            </a:r>
            <a:r>
              <a:rPr sz="2200" spc="240" dirty="0">
                <a:solidFill>
                  <a:srgbClr val="FFFFFF"/>
                </a:solidFill>
                <a:latin typeface="Calibri"/>
                <a:cs typeface="Calibri"/>
              </a:rPr>
              <a:t> </a:t>
            </a:r>
            <a:r>
              <a:rPr sz="2200" dirty="0">
                <a:solidFill>
                  <a:srgbClr val="FFFFFF"/>
                </a:solidFill>
                <a:latin typeface="Calibri"/>
                <a:cs typeface="Calibri"/>
              </a:rPr>
              <a:t>&amp;</a:t>
            </a:r>
            <a:r>
              <a:rPr sz="2200" spc="204" dirty="0">
                <a:solidFill>
                  <a:srgbClr val="FFFFFF"/>
                </a:solidFill>
                <a:latin typeface="Calibri"/>
                <a:cs typeface="Calibri"/>
              </a:rPr>
              <a:t> </a:t>
            </a:r>
            <a:r>
              <a:rPr sz="2200" spc="55" dirty="0">
                <a:solidFill>
                  <a:srgbClr val="FFFFFF"/>
                </a:solidFill>
                <a:latin typeface="Calibri"/>
                <a:cs typeface="Calibri"/>
              </a:rPr>
              <a:t>Control</a:t>
            </a:r>
            <a:endParaRPr sz="2200" dirty="0">
              <a:latin typeface="Calibri"/>
              <a:cs typeface="Calibri"/>
            </a:endParaRPr>
          </a:p>
        </p:txBody>
      </p:sp>
      <p:sp>
        <p:nvSpPr>
          <p:cNvPr id="11" name="Slide Number Placeholder 10">
            <a:extLst>
              <a:ext uri="{FF2B5EF4-FFF2-40B4-BE49-F238E27FC236}">
                <a16:creationId xmlns:a16="http://schemas.microsoft.com/office/drawing/2014/main" id="{411F4B7E-6C80-C35D-0030-25013E6A0708}"/>
              </a:ext>
            </a:extLst>
          </p:cNvPr>
          <p:cNvSpPr>
            <a:spLocks noGrp="1"/>
          </p:cNvSpPr>
          <p:nvPr>
            <p:ph type="sldNum" sz="quarter" idx="7"/>
          </p:nvPr>
        </p:nvSpPr>
        <p:spPr/>
        <p:txBody>
          <a:bodyPr/>
          <a:lstStyle/>
          <a:p>
            <a:fld id="{B6F15528-21DE-4FAA-801E-634DDDAF4B2B}"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18EC8-2E55-EF91-4806-246D37E645C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448B6A5-2B4F-ADC5-9736-450008800522}"/>
              </a:ext>
            </a:extLst>
          </p:cNvPr>
          <p:cNvSpPr>
            <a:spLocks noGrp="1"/>
          </p:cNvSpPr>
          <p:nvPr>
            <p:ph type="sldNum" sz="quarter" idx="7"/>
          </p:nvPr>
        </p:nvSpPr>
        <p:spPr/>
        <p:txBody>
          <a:bodyPr/>
          <a:lstStyle/>
          <a:p>
            <a:fld id="{B6F15528-21DE-4FAA-801E-634DDDAF4B2B}" type="slidenum">
              <a:rPr lang="en-US" smtClean="0"/>
              <a:t>10</a:t>
            </a:fld>
            <a:endParaRPr lang="en-US"/>
          </a:p>
        </p:txBody>
      </p:sp>
      <p:sp>
        <p:nvSpPr>
          <p:cNvPr id="3" name="Rectangle 2">
            <a:extLst>
              <a:ext uri="{FF2B5EF4-FFF2-40B4-BE49-F238E27FC236}">
                <a16:creationId xmlns:a16="http://schemas.microsoft.com/office/drawing/2014/main" id="{16FA102F-E2AD-FECA-97E9-CE7CF6BEE148}"/>
              </a:ext>
            </a:extLst>
          </p:cNvPr>
          <p:cNvSpPr>
            <a:spLocks noChangeArrowheads="1"/>
          </p:cNvSpPr>
          <p:nvPr/>
        </p:nvSpPr>
        <p:spPr bwMode="auto">
          <a:xfrm>
            <a:off x="3658810" y="-75297"/>
            <a:ext cx="7237790" cy="18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x_Picture 1">
            <a:extLst>
              <a:ext uri="{FF2B5EF4-FFF2-40B4-BE49-F238E27FC236}">
                <a16:creationId xmlns:a16="http://schemas.microsoft.com/office/drawing/2014/main" id="{5D488FFF-CA10-C35D-EF51-75A7D024213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7200" y="1447800"/>
            <a:ext cx="10515600"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9363287-0C09-E756-E0BF-303A0E2B1CF5}"/>
              </a:ext>
            </a:extLst>
          </p:cNvPr>
          <p:cNvSpPr>
            <a:spLocks noChangeArrowheads="1"/>
          </p:cNvSpPr>
          <p:nvPr/>
        </p:nvSpPr>
        <p:spPr bwMode="auto">
          <a:xfrm>
            <a:off x="3658810" y="5391513"/>
            <a:ext cx="72377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F39AC021-9C3A-8B7B-740C-704E339742D8}"/>
              </a:ext>
            </a:extLst>
          </p:cNvPr>
          <p:cNvSpPr txBox="1"/>
          <p:nvPr/>
        </p:nvSpPr>
        <p:spPr>
          <a:xfrm>
            <a:off x="466060" y="685800"/>
            <a:ext cx="11201400" cy="646331"/>
          </a:xfrm>
          <a:prstGeom prst="rect">
            <a:avLst/>
          </a:prstGeom>
          <a:noFill/>
        </p:spPr>
        <p:txBody>
          <a:bodyPr wrap="square">
            <a:spAutoFit/>
          </a:bodyPr>
          <a:lstStyle/>
          <a:p>
            <a:r>
              <a:rPr lang="en-US" dirty="0">
                <a:latin typeface="+mn-lt"/>
              </a:rPr>
              <a:t>It appears the authorization was submitted via Drug Medi-Cal funding and CIFP was not indicated on the F.E. form. </a:t>
            </a:r>
          </a:p>
          <a:p>
            <a:r>
              <a:rPr lang="en-US" dirty="0">
                <a:latin typeface="+mn-lt"/>
              </a:rPr>
              <a:t>Please follow the below steps which are from SAPC IN 26-03 to utilize CIFP Non-DMC funding for this client.</a:t>
            </a:r>
            <a:r>
              <a:rPr lang="en-US" b="1" dirty="0">
                <a:latin typeface="+mn-lt"/>
              </a:rPr>
              <a:t> </a:t>
            </a:r>
            <a:endParaRPr lang="en-US" dirty="0">
              <a:latin typeface="+mn-lt"/>
            </a:endParaRPr>
          </a:p>
        </p:txBody>
      </p:sp>
    </p:spTree>
    <p:extLst>
      <p:ext uri="{BB962C8B-B14F-4D97-AF65-F5344CB8AC3E}">
        <p14:creationId xmlns:p14="http://schemas.microsoft.com/office/powerpoint/2010/main" val="388876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4A3A2-A40A-83F1-739F-BFE7ADFCCAC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694E6A-4550-FA9B-A508-5A8EB2A763C1}"/>
              </a:ext>
            </a:extLst>
          </p:cNvPr>
          <p:cNvSpPr>
            <a:spLocks noGrp="1"/>
          </p:cNvSpPr>
          <p:nvPr>
            <p:ph type="sldNum" sz="quarter" idx="7"/>
          </p:nvPr>
        </p:nvSpPr>
        <p:spPr/>
        <p:txBody>
          <a:bodyPr/>
          <a:lstStyle/>
          <a:p>
            <a:fld id="{B6F15528-21DE-4FAA-801E-634DDDAF4B2B}" type="slidenum">
              <a:rPr lang="en-US" smtClean="0"/>
              <a:t>11</a:t>
            </a:fld>
            <a:endParaRPr lang="en-US"/>
          </a:p>
        </p:txBody>
      </p:sp>
      <p:sp>
        <p:nvSpPr>
          <p:cNvPr id="9" name="object 3">
            <a:extLst>
              <a:ext uri="{FF2B5EF4-FFF2-40B4-BE49-F238E27FC236}">
                <a16:creationId xmlns:a16="http://schemas.microsoft.com/office/drawing/2014/main" id="{21F63AA8-0C88-4B2E-7FA2-34EBE8B62B68}"/>
              </a:ext>
            </a:extLst>
          </p:cNvPr>
          <p:cNvSpPr txBox="1"/>
          <p:nvPr/>
        </p:nvSpPr>
        <p:spPr>
          <a:xfrm>
            <a:off x="2362200" y="1295400"/>
            <a:ext cx="7467600" cy="813043"/>
          </a:xfrm>
          <a:prstGeom prst="rect">
            <a:avLst/>
          </a:prstGeom>
        </p:spPr>
        <p:txBody>
          <a:bodyPr vert="horz" wrap="square" lIns="0" tIns="12700" rIns="0" bIns="0" rtlCol="0">
            <a:spAutoFit/>
          </a:bodyPr>
          <a:lstStyle>
            <a:defPPr>
              <a:defRPr kern="0"/>
            </a:defPPr>
          </a:lstStyle>
          <a:p>
            <a:r>
              <a:rPr lang="en-US" sz="3200" b="1" dirty="0">
                <a:latin typeface="+mn-lt"/>
                <a:ea typeface="Calibri" panose="020F0502020204030204" pitchFamily="34" charset="0"/>
                <a:cs typeface="Calibri" panose="020F0502020204030204" pitchFamily="34" charset="0"/>
              </a:rPr>
              <a:t>CIFP - </a:t>
            </a:r>
            <a:r>
              <a:rPr lang="en-US" sz="3200" b="1" dirty="0">
                <a:latin typeface="+mn-lt"/>
              </a:rPr>
              <a:t>Client Ineligible for Federal Programs</a:t>
            </a:r>
          </a:p>
          <a:p>
            <a:endParaRPr lang="en-US" sz="2000" dirty="0"/>
          </a:p>
        </p:txBody>
      </p:sp>
      <p:sp>
        <p:nvSpPr>
          <p:cNvPr id="3" name="TextBox 2">
            <a:extLst>
              <a:ext uri="{FF2B5EF4-FFF2-40B4-BE49-F238E27FC236}">
                <a16:creationId xmlns:a16="http://schemas.microsoft.com/office/drawing/2014/main" id="{250C3381-ED10-7F54-46C1-C56F83A320A3}"/>
              </a:ext>
            </a:extLst>
          </p:cNvPr>
          <p:cNvSpPr txBox="1"/>
          <p:nvPr/>
        </p:nvSpPr>
        <p:spPr>
          <a:xfrm>
            <a:off x="1600200" y="2397948"/>
            <a:ext cx="9372600" cy="2062103"/>
          </a:xfrm>
          <a:prstGeom prst="rect">
            <a:avLst/>
          </a:prstGeom>
          <a:noFill/>
        </p:spPr>
        <p:txBody>
          <a:bodyPr wrap="square">
            <a:spAutoFit/>
          </a:bodyPr>
          <a:lstStyle/>
          <a:p>
            <a:r>
              <a:rPr lang="en-US" sz="3200" dirty="0">
                <a:latin typeface="+mn-lt"/>
              </a:rPr>
              <a:t>Please provide support to clients in completing Annual Redetermination and other required actions to ensure uninterrupted Medi‑Cal benefits and prevent loss of coverage.</a:t>
            </a:r>
          </a:p>
        </p:txBody>
      </p:sp>
    </p:spTree>
    <p:extLst>
      <p:ext uri="{BB962C8B-B14F-4D97-AF65-F5344CB8AC3E}">
        <p14:creationId xmlns:p14="http://schemas.microsoft.com/office/powerpoint/2010/main" val="34725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944FD88-724B-E590-18DB-F5C4FC41E3F9}"/>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3CAE6C40-DB1E-B3DB-71B1-8679BBD2E18F}"/>
              </a:ext>
            </a:extLst>
          </p:cNvPr>
          <p:cNvGrpSpPr/>
          <p:nvPr/>
        </p:nvGrpSpPr>
        <p:grpSpPr>
          <a:xfrm>
            <a:off x="0" y="0"/>
            <a:ext cx="12192000" cy="775335"/>
            <a:chOff x="0" y="0"/>
            <a:chExt cx="12192000" cy="775335"/>
          </a:xfrm>
        </p:grpSpPr>
        <p:pic>
          <p:nvPicPr>
            <p:cNvPr id="3" name="object 3">
              <a:extLst>
                <a:ext uri="{FF2B5EF4-FFF2-40B4-BE49-F238E27FC236}">
                  <a16:creationId xmlns:a16="http://schemas.microsoft.com/office/drawing/2014/main" id="{6B8B790B-2246-61B5-7A6C-902FD2DE4844}"/>
                </a:ext>
              </a:extLst>
            </p:cNvPr>
            <p:cNvPicPr/>
            <p:nvPr/>
          </p:nvPicPr>
          <p:blipFill>
            <a:blip r:embed="rId2" cstate="print"/>
            <a:stretch>
              <a:fillRect/>
            </a:stretch>
          </p:blipFill>
          <p:spPr>
            <a:xfrm>
              <a:off x="0" y="0"/>
              <a:ext cx="12192000" cy="695807"/>
            </a:xfrm>
            <a:prstGeom prst="rect">
              <a:avLst/>
            </a:prstGeom>
          </p:spPr>
        </p:pic>
        <p:pic>
          <p:nvPicPr>
            <p:cNvPr id="4" name="object 4">
              <a:extLst>
                <a:ext uri="{FF2B5EF4-FFF2-40B4-BE49-F238E27FC236}">
                  <a16:creationId xmlns:a16="http://schemas.microsoft.com/office/drawing/2014/main" id="{01F6C212-0329-2CCC-F554-525EA58E254A}"/>
                </a:ext>
              </a:extLst>
            </p:cNvPr>
            <p:cNvPicPr/>
            <p:nvPr/>
          </p:nvPicPr>
          <p:blipFill>
            <a:blip r:embed="rId3" cstate="print"/>
            <a:stretch>
              <a:fillRect/>
            </a:stretch>
          </p:blipFill>
          <p:spPr>
            <a:xfrm>
              <a:off x="9703308" y="71628"/>
              <a:ext cx="1937003" cy="576071"/>
            </a:xfrm>
            <a:prstGeom prst="rect">
              <a:avLst/>
            </a:prstGeom>
          </p:spPr>
        </p:pic>
        <p:pic>
          <p:nvPicPr>
            <p:cNvPr id="5" name="object 5">
              <a:extLst>
                <a:ext uri="{FF2B5EF4-FFF2-40B4-BE49-F238E27FC236}">
                  <a16:creationId xmlns:a16="http://schemas.microsoft.com/office/drawing/2014/main" id="{D2BC51F3-D4D2-C26C-7112-9CC463D880E2}"/>
                </a:ext>
              </a:extLst>
            </p:cNvPr>
            <p:cNvPicPr/>
            <p:nvPr/>
          </p:nvPicPr>
          <p:blipFill>
            <a:blip r:embed="rId4" cstate="print"/>
            <a:stretch>
              <a:fillRect/>
            </a:stretch>
          </p:blipFill>
          <p:spPr>
            <a:xfrm>
              <a:off x="9766693" y="133883"/>
              <a:ext cx="1792973" cy="433120"/>
            </a:xfrm>
            <a:prstGeom prst="rect">
              <a:avLst/>
            </a:prstGeom>
          </p:spPr>
        </p:pic>
        <p:pic>
          <p:nvPicPr>
            <p:cNvPr id="6" name="object 6">
              <a:extLst>
                <a:ext uri="{FF2B5EF4-FFF2-40B4-BE49-F238E27FC236}">
                  <a16:creationId xmlns:a16="http://schemas.microsoft.com/office/drawing/2014/main" id="{F7E77FE4-B31B-63F2-BB12-161CEA26E56D}"/>
                </a:ext>
              </a:extLst>
            </p:cNvPr>
            <p:cNvPicPr/>
            <p:nvPr/>
          </p:nvPicPr>
          <p:blipFill>
            <a:blip r:embed="rId5" cstate="print"/>
            <a:stretch>
              <a:fillRect/>
            </a:stretch>
          </p:blipFill>
          <p:spPr>
            <a:xfrm>
              <a:off x="8816632" y="59969"/>
              <a:ext cx="762418" cy="571814"/>
            </a:xfrm>
            <a:prstGeom prst="rect">
              <a:avLst/>
            </a:prstGeom>
          </p:spPr>
        </p:pic>
        <p:sp>
          <p:nvSpPr>
            <p:cNvPr id="7" name="object 7">
              <a:extLst>
                <a:ext uri="{FF2B5EF4-FFF2-40B4-BE49-F238E27FC236}">
                  <a16:creationId xmlns:a16="http://schemas.microsoft.com/office/drawing/2014/main" id="{731B57B0-7D57-9CC2-56A7-8150510C90C2}"/>
                </a:ext>
              </a:extLst>
            </p:cNvPr>
            <p:cNvSpPr/>
            <p:nvPr/>
          </p:nvSpPr>
          <p:spPr>
            <a:xfrm>
              <a:off x="0" y="691730"/>
              <a:ext cx="4004310" cy="83820"/>
            </a:xfrm>
            <a:custGeom>
              <a:avLst/>
              <a:gdLst/>
              <a:ahLst/>
              <a:cxnLst/>
              <a:rect l="l" t="t" r="r" b="b"/>
              <a:pathLst>
                <a:path w="4004310" h="83820">
                  <a:moveTo>
                    <a:pt x="0" y="83426"/>
                  </a:moveTo>
                  <a:lnTo>
                    <a:pt x="4004119" y="83426"/>
                  </a:lnTo>
                  <a:lnTo>
                    <a:pt x="4004119" y="0"/>
                  </a:lnTo>
                  <a:lnTo>
                    <a:pt x="0" y="0"/>
                  </a:lnTo>
                  <a:lnTo>
                    <a:pt x="0" y="83426"/>
                  </a:lnTo>
                  <a:close/>
                </a:path>
              </a:pathLst>
            </a:custGeom>
            <a:solidFill>
              <a:srgbClr val="C5B783"/>
            </a:solidFill>
          </p:spPr>
          <p:txBody>
            <a:bodyPr wrap="square" lIns="0" tIns="0" rIns="0" bIns="0" rtlCol="0"/>
            <a:lstStyle/>
            <a:p>
              <a:endParaRPr/>
            </a:p>
          </p:txBody>
        </p:sp>
        <p:sp>
          <p:nvSpPr>
            <p:cNvPr id="8" name="object 8">
              <a:extLst>
                <a:ext uri="{FF2B5EF4-FFF2-40B4-BE49-F238E27FC236}">
                  <a16:creationId xmlns:a16="http://schemas.microsoft.com/office/drawing/2014/main" id="{572DC68F-91AC-5544-D226-193A346D2032}"/>
                </a:ext>
              </a:extLst>
            </p:cNvPr>
            <p:cNvSpPr/>
            <p:nvPr/>
          </p:nvSpPr>
          <p:spPr>
            <a:xfrm>
              <a:off x="4004119" y="691730"/>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CF7E00"/>
            </a:solidFill>
          </p:spPr>
          <p:txBody>
            <a:bodyPr wrap="square" lIns="0" tIns="0" rIns="0" bIns="0" rtlCol="0"/>
            <a:lstStyle/>
            <a:p>
              <a:endParaRPr/>
            </a:p>
          </p:txBody>
        </p:sp>
        <p:sp>
          <p:nvSpPr>
            <p:cNvPr id="9" name="object 9">
              <a:extLst>
                <a:ext uri="{FF2B5EF4-FFF2-40B4-BE49-F238E27FC236}">
                  <a16:creationId xmlns:a16="http://schemas.microsoft.com/office/drawing/2014/main" id="{961699DA-5FCA-8855-A568-053F05B9B626}"/>
                </a:ext>
              </a:extLst>
            </p:cNvPr>
            <p:cNvSpPr/>
            <p:nvPr/>
          </p:nvSpPr>
          <p:spPr>
            <a:xfrm>
              <a:off x="8096999" y="691730"/>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789D49"/>
            </a:solidFill>
          </p:spPr>
          <p:txBody>
            <a:bodyPr wrap="square" lIns="0" tIns="0" rIns="0" bIns="0" rtlCol="0"/>
            <a:lstStyle/>
            <a:p>
              <a:endParaRPr/>
            </a:p>
          </p:txBody>
        </p:sp>
      </p:grpSp>
      <p:grpSp>
        <p:nvGrpSpPr>
          <p:cNvPr id="10" name="object 10">
            <a:extLst>
              <a:ext uri="{FF2B5EF4-FFF2-40B4-BE49-F238E27FC236}">
                <a16:creationId xmlns:a16="http://schemas.microsoft.com/office/drawing/2014/main" id="{02AEC018-07F7-6096-B67C-6DB60C779827}"/>
              </a:ext>
            </a:extLst>
          </p:cNvPr>
          <p:cNvGrpSpPr/>
          <p:nvPr/>
        </p:nvGrpSpPr>
        <p:grpSpPr>
          <a:xfrm>
            <a:off x="0" y="1955800"/>
            <a:ext cx="12192635" cy="3943985"/>
            <a:chOff x="0" y="1955800"/>
            <a:chExt cx="12192635" cy="3943985"/>
          </a:xfrm>
        </p:grpSpPr>
        <p:pic>
          <p:nvPicPr>
            <p:cNvPr id="11" name="object 11">
              <a:extLst>
                <a:ext uri="{FF2B5EF4-FFF2-40B4-BE49-F238E27FC236}">
                  <a16:creationId xmlns:a16="http://schemas.microsoft.com/office/drawing/2014/main" id="{07CDF7B3-5D9A-46C2-D5EC-0F1CCC22CEDD}"/>
                </a:ext>
              </a:extLst>
            </p:cNvPr>
            <p:cNvPicPr/>
            <p:nvPr/>
          </p:nvPicPr>
          <p:blipFill>
            <a:blip r:embed="rId6" cstate="print"/>
            <a:stretch>
              <a:fillRect/>
            </a:stretch>
          </p:blipFill>
          <p:spPr>
            <a:xfrm>
              <a:off x="0" y="1955800"/>
              <a:ext cx="12189891" cy="101600"/>
            </a:xfrm>
            <a:prstGeom prst="rect">
              <a:avLst/>
            </a:prstGeom>
          </p:spPr>
        </p:pic>
        <p:pic>
          <p:nvPicPr>
            <p:cNvPr id="12" name="object 12">
              <a:extLst>
                <a:ext uri="{FF2B5EF4-FFF2-40B4-BE49-F238E27FC236}">
                  <a16:creationId xmlns:a16="http://schemas.microsoft.com/office/drawing/2014/main" id="{0A987CE1-49D7-853B-0AED-C0B3A51CA2A6}"/>
                </a:ext>
              </a:extLst>
            </p:cNvPr>
            <p:cNvPicPr/>
            <p:nvPr/>
          </p:nvPicPr>
          <p:blipFill>
            <a:blip r:embed="rId7" cstate="print"/>
            <a:stretch>
              <a:fillRect/>
            </a:stretch>
          </p:blipFill>
          <p:spPr>
            <a:xfrm>
              <a:off x="0" y="1955800"/>
              <a:ext cx="12192000" cy="3943438"/>
            </a:xfrm>
            <a:prstGeom prst="rect">
              <a:avLst/>
            </a:prstGeom>
          </p:spPr>
        </p:pic>
        <p:pic>
          <p:nvPicPr>
            <p:cNvPr id="13" name="object 13">
              <a:extLst>
                <a:ext uri="{FF2B5EF4-FFF2-40B4-BE49-F238E27FC236}">
                  <a16:creationId xmlns:a16="http://schemas.microsoft.com/office/drawing/2014/main" id="{5B8ED71C-B1B2-ED9F-C101-EDB29BB5A18F}"/>
                </a:ext>
              </a:extLst>
            </p:cNvPr>
            <p:cNvPicPr/>
            <p:nvPr/>
          </p:nvPicPr>
          <p:blipFill>
            <a:blip r:embed="rId8" cstate="print"/>
            <a:stretch>
              <a:fillRect/>
            </a:stretch>
          </p:blipFill>
          <p:spPr>
            <a:xfrm>
              <a:off x="8605964" y="2527300"/>
              <a:ext cx="3586048" cy="3266045"/>
            </a:xfrm>
            <a:prstGeom prst="rect">
              <a:avLst/>
            </a:prstGeom>
          </p:spPr>
        </p:pic>
        <p:sp>
          <p:nvSpPr>
            <p:cNvPr id="14" name="object 14">
              <a:extLst>
                <a:ext uri="{FF2B5EF4-FFF2-40B4-BE49-F238E27FC236}">
                  <a16:creationId xmlns:a16="http://schemas.microsoft.com/office/drawing/2014/main" id="{C1C021E6-9581-19CF-12F2-79AB46FFA924}"/>
                </a:ext>
              </a:extLst>
            </p:cNvPr>
            <p:cNvSpPr/>
            <p:nvPr/>
          </p:nvSpPr>
          <p:spPr>
            <a:xfrm>
              <a:off x="1" y="2044701"/>
              <a:ext cx="12190095" cy="25400"/>
            </a:xfrm>
            <a:custGeom>
              <a:avLst/>
              <a:gdLst/>
              <a:ahLst/>
              <a:cxnLst/>
              <a:rect l="l" t="t" r="r" b="b"/>
              <a:pathLst>
                <a:path w="12190095" h="25400">
                  <a:moveTo>
                    <a:pt x="0" y="25400"/>
                  </a:moveTo>
                  <a:lnTo>
                    <a:pt x="12189879" y="25400"/>
                  </a:lnTo>
                  <a:lnTo>
                    <a:pt x="12189879" y="0"/>
                  </a:lnTo>
                  <a:lnTo>
                    <a:pt x="0" y="0"/>
                  </a:lnTo>
                  <a:lnTo>
                    <a:pt x="0" y="25400"/>
                  </a:lnTo>
                  <a:close/>
                </a:path>
              </a:pathLst>
            </a:custGeom>
            <a:solidFill>
              <a:srgbClr val="EDB011"/>
            </a:solidFill>
          </p:spPr>
          <p:txBody>
            <a:bodyPr wrap="square" lIns="0" tIns="0" rIns="0" bIns="0" rtlCol="0"/>
            <a:lstStyle/>
            <a:p>
              <a:endParaRPr/>
            </a:p>
          </p:txBody>
        </p:sp>
        <p:sp>
          <p:nvSpPr>
            <p:cNvPr id="15" name="object 15">
              <a:extLst>
                <a:ext uri="{FF2B5EF4-FFF2-40B4-BE49-F238E27FC236}">
                  <a16:creationId xmlns:a16="http://schemas.microsoft.com/office/drawing/2014/main" id="{067588DC-11DC-13BC-997C-F63D30F6A158}"/>
                </a:ext>
              </a:extLst>
            </p:cNvPr>
            <p:cNvSpPr/>
            <p:nvPr/>
          </p:nvSpPr>
          <p:spPr>
            <a:xfrm>
              <a:off x="2117" y="5691746"/>
              <a:ext cx="12190095" cy="0"/>
            </a:xfrm>
            <a:custGeom>
              <a:avLst/>
              <a:gdLst/>
              <a:ahLst/>
              <a:cxnLst/>
              <a:rect l="l" t="t" r="r" b="b"/>
              <a:pathLst>
                <a:path w="12190095">
                  <a:moveTo>
                    <a:pt x="0" y="0"/>
                  </a:moveTo>
                  <a:lnTo>
                    <a:pt x="12189879" y="0"/>
                  </a:lnTo>
                </a:path>
              </a:pathLst>
            </a:custGeom>
            <a:ln w="25400">
              <a:solidFill>
                <a:srgbClr val="EDB011"/>
              </a:solidFill>
            </a:ln>
          </p:spPr>
          <p:txBody>
            <a:bodyPr wrap="square" lIns="0" tIns="0" rIns="0" bIns="0" rtlCol="0"/>
            <a:lstStyle/>
            <a:p>
              <a:endParaRPr/>
            </a:p>
          </p:txBody>
        </p:sp>
      </p:grpSp>
      <p:sp>
        <p:nvSpPr>
          <p:cNvPr id="16" name="object 16">
            <a:extLst>
              <a:ext uri="{FF2B5EF4-FFF2-40B4-BE49-F238E27FC236}">
                <a16:creationId xmlns:a16="http://schemas.microsoft.com/office/drawing/2014/main" id="{FA4B59BD-42AB-94C5-C715-258935B754AD}"/>
              </a:ext>
            </a:extLst>
          </p:cNvPr>
          <p:cNvSpPr txBox="1"/>
          <p:nvPr/>
        </p:nvSpPr>
        <p:spPr>
          <a:xfrm>
            <a:off x="1447800" y="3209991"/>
            <a:ext cx="8001000" cy="936154"/>
          </a:xfrm>
          <a:prstGeom prst="rect">
            <a:avLst/>
          </a:prstGeom>
        </p:spPr>
        <p:txBody>
          <a:bodyPr vert="horz" wrap="square" lIns="0" tIns="12700" rIns="0" bIns="0" rtlCol="0">
            <a:spAutoFit/>
          </a:bodyPr>
          <a:lstStyle/>
          <a:p>
            <a:r>
              <a:rPr lang="en-US" sz="6000" dirty="0">
                <a:solidFill>
                  <a:schemeClr val="bg1"/>
                </a:solidFill>
                <a:latin typeface="+mn-lt"/>
              </a:rPr>
              <a:t>Any Questions?</a:t>
            </a:r>
          </a:p>
        </p:txBody>
      </p:sp>
      <p:sp>
        <p:nvSpPr>
          <p:cNvPr id="17" name="Slide Number Placeholder 16">
            <a:extLst>
              <a:ext uri="{FF2B5EF4-FFF2-40B4-BE49-F238E27FC236}">
                <a16:creationId xmlns:a16="http://schemas.microsoft.com/office/drawing/2014/main" id="{AC036AB5-3EEB-2C84-E852-86A8A31BFF25}"/>
              </a:ext>
            </a:extLst>
          </p:cNvPr>
          <p:cNvSpPr>
            <a:spLocks noGrp="1"/>
          </p:cNvSpPr>
          <p:nvPr>
            <p:ph type="sldNum" sz="quarter" idx="7"/>
          </p:nvPr>
        </p:nvSpPr>
        <p:spPr/>
        <p:txBody>
          <a:bodyPr/>
          <a:lstStyle/>
          <a:p>
            <a:fld id="{B6F15528-21DE-4FAA-801E-634DDDAF4B2B}" type="slidenum">
              <a:rPr lang="en-US" smtClean="0"/>
              <a:t>12</a:t>
            </a:fld>
            <a:endParaRPr lang="en-US"/>
          </a:p>
        </p:txBody>
      </p:sp>
    </p:spTree>
    <p:extLst>
      <p:ext uri="{BB962C8B-B14F-4D97-AF65-F5344CB8AC3E}">
        <p14:creationId xmlns:p14="http://schemas.microsoft.com/office/powerpoint/2010/main" val="365775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B0238B-61D8-FC26-8A9A-1C3134188330}"/>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C815A0E3-2BCC-656D-00C3-02439560F112}"/>
              </a:ext>
            </a:extLst>
          </p:cNvPr>
          <p:cNvGrpSpPr/>
          <p:nvPr/>
        </p:nvGrpSpPr>
        <p:grpSpPr>
          <a:xfrm>
            <a:off x="0" y="0"/>
            <a:ext cx="12192000" cy="775335"/>
            <a:chOff x="0" y="0"/>
            <a:chExt cx="12192000" cy="775335"/>
          </a:xfrm>
        </p:grpSpPr>
        <p:pic>
          <p:nvPicPr>
            <p:cNvPr id="3" name="object 3">
              <a:extLst>
                <a:ext uri="{FF2B5EF4-FFF2-40B4-BE49-F238E27FC236}">
                  <a16:creationId xmlns:a16="http://schemas.microsoft.com/office/drawing/2014/main" id="{8A6E2447-BFA8-6110-9439-1B101B93D415}"/>
                </a:ext>
              </a:extLst>
            </p:cNvPr>
            <p:cNvPicPr/>
            <p:nvPr/>
          </p:nvPicPr>
          <p:blipFill>
            <a:blip r:embed="rId2" cstate="print"/>
            <a:stretch>
              <a:fillRect/>
            </a:stretch>
          </p:blipFill>
          <p:spPr>
            <a:xfrm>
              <a:off x="0" y="0"/>
              <a:ext cx="12192000" cy="695807"/>
            </a:xfrm>
            <a:prstGeom prst="rect">
              <a:avLst/>
            </a:prstGeom>
          </p:spPr>
        </p:pic>
        <p:pic>
          <p:nvPicPr>
            <p:cNvPr id="4" name="object 4">
              <a:extLst>
                <a:ext uri="{FF2B5EF4-FFF2-40B4-BE49-F238E27FC236}">
                  <a16:creationId xmlns:a16="http://schemas.microsoft.com/office/drawing/2014/main" id="{5C1B22E2-70D9-885B-6A90-059EA86F0DDC}"/>
                </a:ext>
              </a:extLst>
            </p:cNvPr>
            <p:cNvPicPr/>
            <p:nvPr/>
          </p:nvPicPr>
          <p:blipFill>
            <a:blip r:embed="rId3" cstate="print"/>
            <a:stretch>
              <a:fillRect/>
            </a:stretch>
          </p:blipFill>
          <p:spPr>
            <a:xfrm>
              <a:off x="9703308" y="71628"/>
              <a:ext cx="1937003" cy="576071"/>
            </a:xfrm>
            <a:prstGeom prst="rect">
              <a:avLst/>
            </a:prstGeom>
          </p:spPr>
        </p:pic>
        <p:pic>
          <p:nvPicPr>
            <p:cNvPr id="5" name="object 5">
              <a:extLst>
                <a:ext uri="{FF2B5EF4-FFF2-40B4-BE49-F238E27FC236}">
                  <a16:creationId xmlns:a16="http://schemas.microsoft.com/office/drawing/2014/main" id="{6FCC5662-A6F6-A713-075F-749FD684C456}"/>
                </a:ext>
              </a:extLst>
            </p:cNvPr>
            <p:cNvPicPr/>
            <p:nvPr/>
          </p:nvPicPr>
          <p:blipFill>
            <a:blip r:embed="rId4" cstate="print"/>
            <a:stretch>
              <a:fillRect/>
            </a:stretch>
          </p:blipFill>
          <p:spPr>
            <a:xfrm>
              <a:off x="9766693" y="133883"/>
              <a:ext cx="1792973" cy="433120"/>
            </a:xfrm>
            <a:prstGeom prst="rect">
              <a:avLst/>
            </a:prstGeom>
          </p:spPr>
        </p:pic>
        <p:pic>
          <p:nvPicPr>
            <p:cNvPr id="6" name="object 6">
              <a:extLst>
                <a:ext uri="{FF2B5EF4-FFF2-40B4-BE49-F238E27FC236}">
                  <a16:creationId xmlns:a16="http://schemas.microsoft.com/office/drawing/2014/main" id="{863A0558-9DF3-559F-769F-ABAD60F45B00}"/>
                </a:ext>
              </a:extLst>
            </p:cNvPr>
            <p:cNvPicPr/>
            <p:nvPr/>
          </p:nvPicPr>
          <p:blipFill>
            <a:blip r:embed="rId5" cstate="print"/>
            <a:stretch>
              <a:fillRect/>
            </a:stretch>
          </p:blipFill>
          <p:spPr>
            <a:xfrm>
              <a:off x="8816632" y="59969"/>
              <a:ext cx="762418" cy="571814"/>
            </a:xfrm>
            <a:prstGeom prst="rect">
              <a:avLst/>
            </a:prstGeom>
          </p:spPr>
        </p:pic>
        <p:sp>
          <p:nvSpPr>
            <p:cNvPr id="7" name="object 7">
              <a:extLst>
                <a:ext uri="{FF2B5EF4-FFF2-40B4-BE49-F238E27FC236}">
                  <a16:creationId xmlns:a16="http://schemas.microsoft.com/office/drawing/2014/main" id="{B7944DE6-D923-EEB2-3E37-FC31CBBD6EAC}"/>
                </a:ext>
              </a:extLst>
            </p:cNvPr>
            <p:cNvSpPr/>
            <p:nvPr/>
          </p:nvSpPr>
          <p:spPr>
            <a:xfrm>
              <a:off x="0" y="691730"/>
              <a:ext cx="4004310" cy="83820"/>
            </a:xfrm>
            <a:custGeom>
              <a:avLst/>
              <a:gdLst/>
              <a:ahLst/>
              <a:cxnLst/>
              <a:rect l="l" t="t" r="r" b="b"/>
              <a:pathLst>
                <a:path w="4004310" h="83820">
                  <a:moveTo>
                    <a:pt x="0" y="83426"/>
                  </a:moveTo>
                  <a:lnTo>
                    <a:pt x="4004119" y="83426"/>
                  </a:lnTo>
                  <a:lnTo>
                    <a:pt x="4004119" y="0"/>
                  </a:lnTo>
                  <a:lnTo>
                    <a:pt x="0" y="0"/>
                  </a:lnTo>
                  <a:lnTo>
                    <a:pt x="0" y="83426"/>
                  </a:lnTo>
                  <a:close/>
                </a:path>
              </a:pathLst>
            </a:custGeom>
            <a:solidFill>
              <a:srgbClr val="C5B783"/>
            </a:solidFill>
          </p:spPr>
          <p:txBody>
            <a:bodyPr wrap="square" lIns="0" tIns="0" rIns="0" bIns="0" rtlCol="0"/>
            <a:lstStyle/>
            <a:p>
              <a:endParaRPr/>
            </a:p>
          </p:txBody>
        </p:sp>
        <p:sp>
          <p:nvSpPr>
            <p:cNvPr id="8" name="object 8">
              <a:extLst>
                <a:ext uri="{FF2B5EF4-FFF2-40B4-BE49-F238E27FC236}">
                  <a16:creationId xmlns:a16="http://schemas.microsoft.com/office/drawing/2014/main" id="{7ECFB172-7FE8-B078-85BC-1CF0F14C7F01}"/>
                </a:ext>
              </a:extLst>
            </p:cNvPr>
            <p:cNvSpPr/>
            <p:nvPr/>
          </p:nvSpPr>
          <p:spPr>
            <a:xfrm>
              <a:off x="4004119" y="691730"/>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CF7E00"/>
            </a:solidFill>
          </p:spPr>
          <p:txBody>
            <a:bodyPr wrap="square" lIns="0" tIns="0" rIns="0" bIns="0" rtlCol="0"/>
            <a:lstStyle/>
            <a:p>
              <a:endParaRPr/>
            </a:p>
          </p:txBody>
        </p:sp>
        <p:sp>
          <p:nvSpPr>
            <p:cNvPr id="9" name="object 9">
              <a:extLst>
                <a:ext uri="{FF2B5EF4-FFF2-40B4-BE49-F238E27FC236}">
                  <a16:creationId xmlns:a16="http://schemas.microsoft.com/office/drawing/2014/main" id="{15BA7848-3C50-1433-6165-5EB9A0E1AB0E}"/>
                </a:ext>
              </a:extLst>
            </p:cNvPr>
            <p:cNvSpPr/>
            <p:nvPr/>
          </p:nvSpPr>
          <p:spPr>
            <a:xfrm>
              <a:off x="8096999" y="691730"/>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789D49"/>
            </a:solidFill>
          </p:spPr>
          <p:txBody>
            <a:bodyPr wrap="square" lIns="0" tIns="0" rIns="0" bIns="0" rtlCol="0"/>
            <a:lstStyle/>
            <a:p>
              <a:endParaRPr/>
            </a:p>
          </p:txBody>
        </p:sp>
      </p:grpSp>
      <p:grpSp>
        <p:nvGrpSpPr>
          <p:cNvPr id="10" name="object 10">
            <a:extLst>
              <a:ext uri="{FF2B5EF4-FFF2-40B4-BE49-F238E27FC236}">
                <a16:creationId xmlns:a16="http://schemas.microsoft.com/office/drawing/2014/main" id="{84A02F92-6834-C66A-9D27-CC0269221B60}"/>
              </a:ext>
            </a:extLst>
          </p:cNvPr>
          <p:cNvGrpSpPr/>
          <p:nvPr/>
        </p:nvGrpSpPr>
        <p:grpSpPr>
          <a:xfrm>
            <a:off x="0" y="1955800"/>
            <a:ext cx="12192635" cy="3943985"/>
            <a:chOff x="0" y="1955800"/>
            <a:chExt cx="12192635" cy="3943985"/>
          </a:xfrm>
        </p:grpSpPr>
        <p:pic>
          <p:nvPicPr>
            <p:cNvPr id="11" name="object 11">
              <a:extLst>
                <a:ext uri="{FF2B5EF4-FFF2-40B4-BE49-F238E27FC236}">
                  <a16:creationId xmlns:a16="http://schemas.microsoft.com/office/drawing/2014/main" id="{22742C4D-870A-156B-B802-7C66250B4FAB}"/>
                </a:ext>
              </a:extLst>
            </p:cNvPr>
            <p:cNvPicPr/>
            <p:nvPr/>
          </p:nvPicPr>
          <p:blipFill>
            <a:blip r:embed="rId6" cstate="print"/>
            <a:stretch>
              <a:fillRect/>
            </a:stretch>
          </p:blipFill>
          <p:spPr>
            <a:xfrm>
              <a:off x="0" y="1955800"/>
              <a:ext cx="12189891" cy="101600"/>
            </a:xfrm>
            <a:prstGeom prst="rect">
              <a:avLst/>
            </a:prstGeom>
          </p:spPr>
        </p:pic>
        <p:pic>
          <p:nvPicPr>
            <p:cNvPr id="12" name="object 12">
              <a:extLst>
                <a:ext uri="{FF2B5EF4-FFF2-40B4-BE49-F238E27FC236}">
                  <a16:creationId xmlns:a16="http://schemas.microsoft.com/office/drawing/2014/main" id="{A4396C9E-3C25-F75E-C5DC-5307EED5D715}"/>
                </a:ext>
              </a:extLst>
            </p:cNvPr>
            <p:cNvPicPr/>
            <p:nvPr/>
          </p:nvPicPr>
          <p:blipFill>
            <a:blip r:embed="rId7" cstate="print"/>
            <a:stretch>
              <a:fillRect/>
            </a:stretch>
          </p:blipFill>
          <p:spPr>
            <a:xfrm>
              <a:off x="0" y="1955800"/>
              <a:ext cx="12192000" cy="3943438"/>
            </a:xfrm>
            <a:prstGeom prst="rect">
              <a:avLst/>
            </a:prstGeom>
          </p:spPr>
        </p:pic>
        <p:pic>
          <p:nvPicPr>
            <p:cNvPr id="13" name="object 13">
              <a:extLst>
                <a:ext uri="{FF2B5EF4-FFF2-40B4-BE49-F238E27FC236}">
                  <a16:creationId xmlns:a16="http://schemas.microsoft.com/office/drawing/2014/main" id="{73DAF91B-E8E4-9028-3034-9ED4EE353ADC}"/>
                </a:ext>
              </a:extLst>
            </p:cNvPr>
            <p:cNvPicPr/>
            <p:nvPr/>
          </p:nvPicPr>
          <p:blipFill>
            <a:blip r:embed="rId8" cstate="print"/>
            <a:stretch>
              <a:fillRect/>
            </a:stretch>
          </p:blipFill>
          <p:spPr>
            <a:xfrm>
              <a:off x="8605964" y="2527300"/>
              <a:ext cx="3586048" cy="3266045"/>
            </a:xfrm>
            <a:prstGeom prst="rect">
              <a:avLst/>
            </a:prstGeom>
          </p:spPr>
        </p:pic>
        <p:sp>
          <p:nvSpPr>
            <p:cNvPr id="14" name="object 14">
              <a:extLst>
                <a:ext uri="{FF2B5EF4-FFF2-40B4-BE49-F238E27FC236}">
                  <a16:creationId xmlns:a16="http://schemas.microsoft.com/office/drawing/2014/main" id="{D7C4AD6C-19DD-20E0-B7CB-F270444FCC53}"/>
                </a:ext>
              </a:extLst>
            </p:cNvPr>
            <p:cNvSpPr/>
            <p:nvPr/>
          </p:nvSpPr>
          <p:spPr>
            <a:xfrm>
              <a:off x="1" y="2044701"/>
              <a:ext cx="12190095" cy="25400"/>
            </a:xfrm>
            <a:custGeom>
              <a:avLst/>
              <a:gdLst/>
              <a:ahLst/>
              <a:cxnLst/>
              <a:rect l="l" t="t" r="r" b="b"/>
              <a:pathLst>
                <a:path w="12190095" h="25400">
                  <a:moveTo>
                    <a:pt x="0" y="25400"/>
                  </a:moveTo>
                  <a:lnTo>
                    <a:pt x="12189879" y="25400"/>
                  </a:lnTo>
                  <a:lnTo>
                    <a:pt x="12189879" y="0"/>
                  </a:lnTo>
                  <a:lnTo>
                    <a:pt x="0" y="0"/>
                  </a:lnTo>
                  <a:lnTo>
                    <a:pt x="0" y="25400"/>
                  </a:lnTo>
                  <a:close/>
                </a:path>
              </a:pathLst>
            </a:custGeom>
            <a:solidFill>
              <a:srgbClr val="EDB011"/>
            </a:solidFill>
          </p:spPr>
          <p:txBody>
            <a:bodyPr wrap="square" lIns="0" tIns="0" rIns="0" bIns="0" rtlCol="0"/>
            <a:lstStyle/>
            <a:p>
              <a:endParaRPr/>
            </a:p>
          </p:txBody>
        </p:sp>
        <p:sp>
          <p:nvSpPr>
            <p:cNvPr id="15" name="object 15">
              <a:extLst>
                <a:ext uri="{FF2B5EF4-FFF2-40B4-BE49-F238E27FC236}">
                  <a16:creationId xmlns:a16="http://schemas.microsoft.com/office/drawing/2014/main" id="{DF968745-5528-79CB-CAA1-BE6644000A8E}"/>
                </a:ext>
              </a:extLst>
            </p:cNvPr>
            <p:cNvSpPr/>
            <p:nvPr/>
          </p:nvSpPr>
          <p:spPr>
            <a:xfrm>
              <a:off x="2117" y="5691746"/>
              <a:ext cx="12190095" cy="0"/>
            </a:xfrm>
            <a:custGeom>
              <a:avLst/>
              <a:gdLst/>
              <a:ahLst/>
              <a:cxnLst/>
              <a:rect l="l" t="t" r="r" b="b"/>
              <a:pathLst>
                <a:path w="12190095">
                  <a:moveTo>
                    <a:pt x="0" y="0"/>
                  </a:moveTo>
                  <a:lnTo>
                    <a:pt x="12189879" y="0"/>
                  </a:lnTo>
                </a:path>
              </a:pathLst>
            </a:custGeom>
            <a:ln w="25400">
              <a:solidFill>
                <a:srgbClr val="EDB011"/>
              </a:solidFill>
            </a:ln>
          </p:spPr>
          <p:txBody>
            <a:bodyPr wrap="square" lIns="0" tIns="0" rIns="0" bIns="0" rtlCol="0"/>
            <a:lstStyle/>
            <a:p>
              <a:endParaRPr/>
            </a:p>
          </p:txBody>
        </p:sp>
      </p:grpSp>
      <p:sp>
        <p:nvSpPr>
          <p:cNvPr id="16" name="object 16">
            <a:extLst>
              <a:ext uri="{FF2B5EF4-FFF2-40B4-BE49-F238E27FC236}">
                <a16:creationId xmlns:a16="http://schemas.microsoft.com/office/drawing/2014/main" id="{B4858299-5C76-2605-D073-31C479AD9F8F}"/>
              </a:ext>
            </a:extLst>
          </p:cNvPr>
          <p:cNvSpPr txBox="1"/>
          <p:nvPr/>
        </p:nvSpPr>
        <p:spPr>
          <a:xfrm>
            <a:off x="990600" y="3543595"/>
            <a:ext cx="8001000" cy="505267"/>
          </a:xfrm>
          <a:prstGeom prst="rect">
            <a:avLst/>
          </a:prstGeom>
        </p:spPr>
        <p:txBody>
          <a:bodyPr vert="horz" wrap="square" lIns="0" tIns="12700" rIns="0" bIns="0" rtlCol="0">
            <a:spAutoFit/>
          </a:bodyPr>
          <a:lstStyle/>
          <a:p>
            <a:r>
              <a:rPr lang="en-US" sz="3200" dirty="0">
                <a:solidFill>
                  <a:schemeClr val="bg1"/>
                </a:solidFill>
                <a:latin typeface="+mn-lt"/>
              </a:rPr>
              <a:t>CIFP – Frequently Asked Questions (FAQ)</a:t>
            </a:r>
          </a:p>
        </p:txBody>
      </p:sp>
      <p:sp>
        <p:nvSpPr>
          <p:cNvPr id="17" name="Slide Number Placeholder 16">
            <a:extLst>
              <a:ext uri="{FF2B5EF4-FFF2-40B4-BE49-F238E27FC236}">
                <a16:creationId xmlns:a16="http://schemas.microsoft.com/office/drawing/2014/main" id="{540E37C1-7FFB-BFB3-3A79-58EA7311145C}"/>
              </a:ext>
            </a:extLst>
          </p:cNvPr>
          <p:cNvSpPr>
            <a:spLocks noGrp="1"/>
          </p:cNvSpPr>
          <p:nvPr>
            <p:ph type="sldNum" sz="quarter" idx="7"/>
          </p:nvPr>
        </p:nvSpPr>
        <p:spPr/>
        <p:txBody>
          <a:bodyPr/>
          <a:lstStyle/>
          <a:p>
            <a:fld id="{B6F15528-21DE-4FAA-801E-634DDDAF4B2B}" type="slidenum">
              <a:rPr lang="en-US" smtClean="0"/>
              <a:t>13</a:t>
            </a:fld>
            <a:endParaRPr lang="en-US"/>
          </a:p>
        </p:txBody>
      </p:sp>
    </p:spTree>
    <p:extLst>
      <p:ext uri="{BB962C8B-B14F-4D97-AF65-F5344CB8AC3E}">
        <p14:creationId xmlns:p14="http://schemas.microsoft.com/office/powerpoint/2010/main" val="86161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3B18F-A06D-C1D7-3FF7-29B2C85AF0C8}"/>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B019E5D1-C68C-985C-CDD4-D9DB5023DF97}"/>
              </a:ext>
            </a:extLst>
          </p:cNvPr>
          <p:cNvSpPr txBox="1">
            <a:spLocks noGrp="1"/>
          </p:cNvSpPr>
          <p:nvPr>
            <p:ph type="title"/>
          </p:nvPr>
        </p:nvSpPr>
        <p:spPr>
          <a:xfrm>
            <a:off x="1143000" y="609600"/>
            <a:ext cx="9677400" cy="1434788"/>
          </a:xfrm>
          <a:prstGeom prst="rect">
            <a:avLst/>
          </a:prstGeom>
        </p:spPr>
        <p:txBody>
          <a:bodyPr vert="horz" wrap="square" lIns="0" tIns="567472" rIns="0" bIns="0" rtlCol="0">
            <a:spAutoFit/>
          </a:bodyPr>
          <a:lstStyle/>
          <a:p>
            <a:r>
              <a:rPr lang="en-US" sz="2800" b="1" dirty="0">
                <a:ea typeface="Calibri" panose="020F0502020204030204" pitchFamily="34" charset="0"/>
                <a:cs typeface="Calibri" panose="020F0502020204030204" pitchFamily="34" charset="0"/>
              </a:rPr>
              <a:t>What is the Client Ineligible for Federal Programs (CIFP) and who qualifies for CIFP funding? </a:t>
            </a:r>
            <a:endParaRPr lang="en-US" sz="2800" b="1" dirty="0"/>
          </a:p>
        </p:txBody>
      </p:sp>
      <p:sp>
        <p:nvSpPr>
          <p:cNvPr id="5" name="Slide Number Placeholder 4">
            <a:extLst>
              <a:ext uri="{FF2B5EF4-FFF2-40B4-BE49-F238E27FC236}">
                <a16:creationId xmlns:a16="http://schemas.microsoft.com/office/drawing/2014/main" id="{2B07EE01-3CF6-AE3D-41C3-F87AEB52926C}"/>
              </a:ext>
            </a:extLst>
          </p:cNvPr>
          <p:cNvSpPr>
            <a:spLocks noGrp="1"/>
          </p:cNvSpPr>
          <p:nvPr>
            <p:ph type="sldNum" sz="quarter" idx="7"/>
          </p:nvPr>
        </p:nvSpPr>
        <p:spPr/>
        <p:txBody>
          <a:bodyPr/>
          <a:lstStyle/>
          <a:p>
            <a:fld id="{B6F15528-21DE-4FAA-801E-634DDDAF4B2B}" type="slidenum">
              <a:rPr lang="en-US" smtClean="0"/>
              <a:t>14</a:t>
            </a:fld>
            <a:endParaRPr lang="en-US"/>
          </a:p>
        </p:txBody>
      </p:sp>
      <p:sp>
        <p:nvSpPr>
          <p:cNvPr id="8" name="Rectangle 4">
            <a:extLst>
              <a:ext uri="{FF2B5EF4-FFF2-40B4-BE49-F238E27FC236}">
                <a16:creationId xmlns:a16="http://schemas.microsoft.com/office/drawing/2014/main" id="{E3F8E5DD-7D45-63D7-CB6F-01990B80EFBA}"/>
              </a:ext>
            </a:extLst>
          </p:cNvPr>
          <p:cNvSpPr>
            <a:spLocks noChangeArrowheads="1"/>
          </p:cNvSpPr>
          <p:nvPr/>
        </p:nvSpPr>
        <p:spPr bwMode="auto">
          <a:xfrm>
            <a:off x="990600" y="2352889"/>
            <a:ext cx="10081708"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n-US" altLang="en-US"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chemeClr val="tx1"/>
                </a:solidFill>
                <a:effectLst/>
                <a:latin typeface="+mn-lt"/>
              </a:rPr>
              <a:t>A new funding source </a:t>
            </a:r>
            <a:r>
              <a:rPr kumimoji="0" lang="en-US" altLang="en-US" sz="2800" i="0" u="none" strike="noStrike" cap="none" normalizeH="0" baseline="0" dirty="0">
                <a:ln>
                  <a:noFill/>
                </a:ln>
                <a:solidFill>
                  <a:schemeClr val="tx1"/>
                </a:solidFill>
                <a:effectLst/>
                <a:latin typeface="+mn-lt"/>
              </a:rPr>
              <a:t>available for Los Angeles County residents with substance use disorders in treatment with SAPC SUD providers in need of treatment, who </a:t>
            </a:r>
            <a:r>
              <a:rPr kumimoji="0" lang="en-US" altLang="en-US" sz="2800" b="0" i="0" u="none" strike="noStrike" cap="none" normalizeH="0" baseline="0" dirty="0">
                <a:ln>
                  <a:noFill/>
                </a:ln>
                <a:solidFill>
                  <a:schemeClr val="tx1"/>
                </a:solidFill>
                <a:effectLst/>
                <a:latin typeface="+mn-lt"/>
              </a:rPr>
              <a:t>because of their immigration status no longer qualify for Medi-Cal benefits and do not qualify for any other Non-DMC funding source. </a:t>
            </a:r>
          </a:p>
        </p:txBody>
      </p:sp>
    </p:spTree>
    <p:extLst>
      <p:ext uri="{BB962C8B-B14F-4D97-AF65-F5344CB8AC3E}">
        <p14:creationId xmlns:p14="http://schemas.microsoft.com/office/powerpoint/2010/main" val="367157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7B579-250B-A740-F73A-9BB915C713E2}"/>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F3618B7F-6C29-D51C-B7F4-2944BAF88D46}"/>
              </a:ext>
            </a:extLst>
          </p:cNvPr>
          <p:cNvSpPr txBox="1">
            <a:spLocks noGrp="1"/>
          </p:cNvSpPr>
          <p:nvPr>
            <p:ph type="title"/>
          </p:nvPr>
        </p:nvSpPr>
        <p:spPr>
          <a:xfrm>
            <a:off x="3124200" y="870056"/>
            <a:ext cx="6324600" cy="1496343"/>
          </a:xfrm>
          <a:prstGeom prst="rect">
            <a:avLst/>
          </a:prstGeom>
        </p:spPr>
        <p:txBody>
          <a:bodyPr vert="horz" wrap="square" lIns="0" tIns="567472" rIns="0" bIns="0" rtlCol="0">
            <a:spAutoFit/>
          </a:bodyPr>
          <a:lstStyle/>
          <a:p>
            <a:r>
              <a:rPr lang="en-US" sz="3200" b="1" dirty="0">
                <a:ea typeface="Calibri" panose="020F0502020204030204" pitchFamily="34" charset="0"/>
                <a:cs typeface="Calibri" panose="020F0502020204030204" pitchFamily="34" charset="0"/>
              </a:rPr>
              <a:t>What services are covered by CIFP? </a:t>
            </a:r>
            <a:br>
              <a:rPr lang="en-US" sz="2800" b="1" dirty="0"/>
            </a:br>
            <a:r>
              <a:rPr lang="en-US" sz="2800" b="1" dirty="0"/>
              <a:t>                           </a:t>
            </a:r>
          </a:p>
        </p:txBody>
      </p:sp>
      <p:sp>
        <p:nvSpPr>
          <p:cNvPr id="5" name="Slide Number Placeholder 4">
            <a:extLst>
              <a:ext uri="{FF2B5EF4-FFF2-40B4-BE49-F238E27FC236}">
                <a16:creationId xmlns:a16="http://schemas.microsoft.com/office/drawing/2014/main" id="{D40136E7-A152-EA2A-F1C1-4B614B6FD79C}"/>
              </a:ext>
            </a:extLst>
          </p:cNvPr>
          <p:cNvSpPr>
            <a:spLocks noGrp="1"/>
          </p:cNvSpPr>
          <p:nvPr>
            <p:ph type="sldNum" sz="quarter" idx="7"/>
          </p:nvPr>
        </p:nvSpPr>
        <p:spPr/>
        <p:txBody>
          <a:bodyPr/>
          <a:lstStyle/>
          <a:p>
            <a:fld id="{B6F15528-21DE-4FAA-801E-634DDDAF4B2B}" type="slidenum">
              <a:rPr lang="en-US" smtClean="0"/>
              <a:t>15</a:t>
            </a:fld>
            <a:endParaRPr lang="en-US"/>
          </a:p>
        </p:txBody>
      </p:sp>
      <p:sp>
        <p:nvSpPr>
          <p:cNvPr id="8" name="Rectangle 4">
            <a:extLst>
              <a:ext uri="{FF2B5EF4-FFF2-40B4-BE49-F238E27FC236}">
                <a16:creationId xmlns:a16="http://schemas.microsoft.com/office/drawing/2014/main" id="{BF508609-585D-84A9-13CD-9F91A6506A31}"/>
              </a:ext>
            </a:extLst>
          </p:cNvPr>
          <p:cNvSpPr>
            <a:spLocks noChangeArrowheads="1"/>
          </p:cNvSpPr>
          <p:nvPr/>
        </p:nvSpPr>
        <p:spPr bwMode="auto">
          <a:xfrm>
            <a:off x="1828800" y="2369985"/>
            <a:ext cx="85344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n-US" altLang="en-US"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mn-lt"/>
              </a:rPr>
              <a:t>The CIFP guarantor will cover the same services as DMC and RBH benefits.</a:t>
            </a:r>
          </a:p>
          <a:p>
            <a:pPr marL="0" marR="0" lvl="0" indent="0" algn="l" defTabSz="914400" rtl="0" eaLnBrk="0" fontAlgn="base" latinLnBrk="0" hangingPunct="0">
              <a:lnSpc>
                <a:spcPct val="100000"/>
              </a:lnSpc>
              <a:spcBef>
                <a:spcPct val="0"/>
              </a:spcBef>
              <a:spcAft>
                <a:spcPct val="0"/>
              </a:spcAft>
              <a:buClrTx/>
              <a:buSzTx/>
              <a:tabLst/>
            </a:pPr>
            <a:endParaRPr lang="en-US" altLang="en-US" sz="2400" dirty="0">
              <a:solidFill>
                <a:schemeClr val="tx1"/>
              </a:solidFill>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mn-lt"/>
              </a:rPr>
              <a:t>Any service listed on the Rates and Standards Matrix will be covered exactly the same as other guarantors. </a:t>
            </a:r>
            <a:endParaRPr kumimoji="0" lang="en-US" alt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334243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4EC09-386C-C56A-62F7-1DC5F46E822F}"/>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933D99D8-4143-EC0C-9ECD-06096311E30E}"/>
              </a:ext>
            </a:extLst>
          </p:cNvPr>
          <p:cNvSpPr txBox="1">
            <a:spLocks noGrp="1"/>
          </p:cNvSpPr>
          <p:nvPr>
            <p:ph type="title"/>
          </p:nvPr>
        </p:nvSpPr>
        <p:spPr>
          <a:xfrm>
            <a:off x="883276" y="1166868"/>
            <a:ext cx="10972800" cy="1557899"/>
          </a:xfrm>
          <a:prstGeom prst="rect">
            <a:avLst/>
          </a:prstGeom>
        </p:spPr>
        <p:txBody>
          <a:bodyPr vert="horz" wrap="square" lIns="0" tIns="567472" rIns="0" bIns="0" rtlCol="0">
            <a:spAutoFit/>
          </a:bodyPr>
          <a:lstStyle/>
          <a:p>
            <a:r>
              <a:rPr lang="en-US" sz="3200" b="1" dirty="0">
                <a:ea typeface="Calibri" panose="020F0502020204030204" pitchFamily="34" charset="0"/>
                <a:cs typeface="Calibri" panose="020F0502020204030204" pitchFamily="34" charset="0"/>
              </a:rPr>
              <a:t>Will loss of Medi-Cal coverage start at the beginning of a given month, or can it occur anytime within the month?</a:t>
            </a:r>
            <a:endParaRPr lang="en-US" sz="2800" b="1" dirty="0"/>
          </a:p>
        </p:txBody>
      </p:sp>
      <p:sp>
        <p:nvSpPr>
          <p:cNvPr id="5" name="Slide Number Placeholder 4">
            <a:extLst>
              <a:ext uri="{FF2B5EF4-FFF2-40B4-BE49-F238E27FC236}">
                <a16:creationId xmlns:a16="http://schemas.microsoft.com/office/drawing/2014/main" id="{6A2B5AF8-A0E6-92EA-2BAE-9B5C2CBAE7D7}"/>
              </a:ext>
            </a:extLst>
          </p:cNvPr>
          <p:cNvSpPr>
            <a:spLocks noGrp="1"/>
          </p:cNvSpPr>
          <p:nvPr>
            <p:ph type="sldNum" sz="quarter" idx="7"/>
          </p:nvPr>
        </p:nvSpPr>
        <p:spPr/>
        <p:txBody>
          <a:bodyPr/>
          <a:lstStyle/>
          <a:p>
            <a:fld id="{B6F15528-21DE-4FAA-801E-634DDDAF4B2B}" type="slidenum">
              <a:rPr lang="en-US" smtClean="0"/>
              <a:t>16</a:t>
            </a:fld>
            <a:endParaRPr lang="en-US"/>
          </a:p>
        </p:txBody>
      </p:sp>
      <p:sp>
        <p:nvSpPr>
          <p:cNvPr id="8" name="Rectangle 4">
            <a:extLst>
              <a:ext uri="{FF2B5EF4-FFF2-40B4-BE49-F238E27FC236}">
                <a16:creationId xmlns:a16="http://schemas.microsoft.com/office/drawing/2014/main" id="{D368E96E-841D-D836-CAD4-1F46587F6CAC}"/>
              </a:ext>
            </a:extLst>
          </p:cNvPr>
          <p:cNvSpPr>
            <a:spLocks noChangeArrowheads="1"/>
          </p:cNvSpPr>
          <p:nvPr/>
        </p:nvSpPr>
        <p:spPr bwMode="auto">
          <a:xfrm>
            <a:off x="774583" y="3182464"/>
            <a:ext cx="10820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r>
              <a:rPr lang="en-US" sz="2800" dirty="0">
                <a:effectLst/>
                <a:latin typeface="+mn-lt"/>
              </a:rPr>
              <a:t>Medi-Cal coverage can potentially be lost at any time during the month. </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0154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1A13C-35D8-EB96-EA29-2568FDCE977D}"/>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6E9615C3-B6CB-B348-2657-65FD8C156E7F}"/>
              </a:ext>
            </a:extLst>
          </p:cNvPr>
          <p:cNvSpPr txBox="1">
            <a:spLocks noGrp="1"/>
          </p:cNvSpPr>
          <p:nvPr>
            <p:ph type="title"/>
          </p:nvPr>
        </p:nvSpPr>
        <p:spPr>
          <a:xfrm>
            <a:off x="1066800" y="841585"/>
            <a:ext cx="10515600" cy="1003901"/>
          </a:xfrm>
          <a:prstGeom prst="rect">
            <a:avLst/>
          </a:prstGeom>
        </p:spPr>
        <p:txBody>
          <a:bodyPr vert="horz" wrap="square" lIns="0" tIns="567472" rIns="0" bIns="0" rtlCol="0">
            <a:spAutoFit/>
          </a:bodyPr>
          <a:lstStyle/>
          <a:p>
            <a:r>
              <a:rPr lang="en-US" sz="2800" b="1" dirty="0"/>
              <a:t>How is this going to be done for providers who have their own EHR? </a:t>
            </a:r>
          </a:p>
        </p:txBody>
      </p:sp>
      <p:sp>
        <p:nvSpPr>
          <p:cNvPr id="5" name="Slide Number Placeholder 4">
            <a:extLst>
              <a:ext uri="{FF2B5EF4-FFF2-40B4-BE49-F238E27FC236}">
                <a16:creationId xmlns:a16="http://schemas.microsoft.com/office/drawing/2014/main" id="{301ECAE3-1B1A-A102-57E3-7EEC516A62E1}"/>
              </a:ext>
            </a:extLst>
          </p:cNvPr>
          <p:cNvSpPr>
            <a:spLocks noGrp="1"/>
          </p:cNvSpPr>
          <p:nvPr>
            <p:ph type="sldNum" sz="quarter" idx="7"/>
          </p:nvPr>
        </p:nvSpPr>
        <p:spPr/>
        <p:txBody>
          <a:bodyPr/>
          <a:lstStyle/>
          <a:p>
            <a:fld id="{B6F15528-21DE-4FAA-801E-634DDDAF4B2B}" type="slidenum">
              <a:rPr lang="en-US" smtClean="0"/>
              <a:t>17</a:t>
            </a:fld>
            <a:endParaRPr lang="en-US"/>
          </a:p>
        </p:txBody>
      </p:sp>
      <p:sp>
        <p:nvSpPr>
          <p:cNvPr id="8" name="Rectangle 4">
            <a:extLst>
              <a:ext uri="{FF2B5EF4-FFF2-40B4-BE49-F238E27FC236}">
                <a16:creationId xmlns:a16="http://schemas.microsoft.com/office/drawing/2014/main" id="{9703A32D-E628-F941-2FB2-0E11712759EB}"/>
              </a:ext>
            </a:extLst>
          </p:cNvPr>
          <p:cNvSpPr>
            <a:spLocks noChangeArrowheads="1"/>
          </p:cNvSpPr>
          <p:nvPr/>
        </p:nvSpPr>
        <p:spPr bwMode="auto">
          <a:xfrm>
            <a:off x="609600" y="2655332"/>
            <a:ext cx="11201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dirty="0">
                <a:effectLst/>
                <a:latin typeface="+mn-lt"/>
              </a:rPr>
              <a:t>SAPC cannot provide details on how Secondary Sage Users should configure their EHRs. It is recommended that Secondary Sage Users discuss if any changes are necessary in their EHR due to the addition of the new funding source. Cal-OMS, service authorizations and Financial Eligibility forms are required to be completed in Sage for both Primary and Secondary Sage Users. </a:t>
            </a:r>
            <a:r>
              <a:rPr lang="en-US" sz="2400" dirty="0">
                <a:latin typeface="+mn-lt"/>
              </a:rPr>
              <a:t>There will be no difference between this guarantor and DMC or Non-DMC for Secondary Sage Users. </a:t>
            </a:r>
            <a:endParaRPr lang="en-US" sz="2400" dirty="0">
              <a:effectLst/>
              <a:latin typeface="+mn-lt"/>
            </a:endParaRPr>
          </a:p>
          <a:p>
            <a:endParaRPr lang="en-US" sz="2400" b="1" dirty="0">
              <a:latin typeface="+mn-lt"/>
            </a:endParaRPr>
          </a:p>
        </p:txBody>
      </p:sp>
    </p:spTree>
    <p:extLst>
      <p:ext uri="{BB962C8B-B14F-4D97-AF65-F5344CB8AC3E}">
        <p14:creationId xmlns:p14="http://schemas.microsoft.com/office/powerpoint/2010/main" val="388961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E23DB-190F-C4A6-79EF-D44AAB9568AC}"/>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642CC9FA-A8AB-AF0B-BD08-B383073E81D3}"/>
              </a:ext>
            </a:extLst>
          </p:cNvPr>
          <p:cNvSpPr txBox="1">
            <a:spLocks noGrp="1"/>
          </p:cNvSpPr>
          <p:nvPr>
            <p:ph type="title"/>
          </p:nvPr>
        </p:nvSpPr>
        <p:spPr>
          <a:xfrm>
            <a:off x="1066800" y="632805"/>
            <a:ext cx="9753600" cy="1434788"/>
          </a:xfrm>
          <a:prstGeom prst="rect">
            <a:avLst/>
          </a:prstGeom>
        </p:spPr>
        <p:txBody>
          <a:bodyPr vert="horz" wrap="square" lIns="0" tIns="567472" rIns="0" bIns="0" rtlCol="0">
            <a:spAutoFit/>
          </a:bodyPr>
          <a:lstStyle/>
          <a:p>
            <a:r>
              <a:rPr lang="en-US" sz="2800" b="1" dirty="0"/>
              <a:t>Is there an aid code/s that are linked to CIFP that will show on the 271 response? </a:t>
            </a:r>
          </a:p>
        </p:txBody>
      </p:sp>
      <p:sp>
        <p:nvSpPr>
          <p:cNvPr id="5" name="Slide Number Placeholder 4">
            <a:extLst>
              <a:ext uri="{FF2B5EF4-FFF2-40B4-BE49-F238E27FC236}">
                <a16:creationId xmlns:a16="http://schemas.microsoft.com/office/drawing/2014/main" id="{6AA9F477-D8A0-CBF5-C51C-C5BFE1E19DD3}"/>
              </a:ext>
            </a:extLst>
          </p:cNvPr>
          <p:cNvSpPr>
            <a:spLocks noGrp="1"/>
          </p:cNvSpPr>
          <p:nvPr>
            <p:ph type="sldNum" sz="quarter" idx="7"/>
          </p:nvPr>
        </p:nvSpPr>
        <p:spPr/>
        <p:txBody>
          <a:bodyPr/>
          <a:lstStyle/>
          <a:p>
            <a:fld id="{B6F15528-21DE-4FAA-801E-634DDDAF4B2B}" type="slidenum">
              <a:rPr lang="en-US" smtClean="0"/>
              <a:t>18</a:t>
            </a:fld>
            <a:endParaRPr lang="en-US"/>
          </a:p>
        </p:txBody>
      </p:sp>
      <p:sp>
        <p:nvSpPr>
          <p:cNvPr id="8" name="Rectangle 4">
            <a:extLst>
              <a:ext uri="{FF2B5EF4-FFF2-40B4-BE49-F238E27FC236}">
                <a16:creationId xmlns:a16="http://schemas.microsoft.com/office/drawing/2014/main" id="{112CE25C-D7AE-07F9-DE68-A14E11B8773A}"/>
              </a:ext>
            </a:extLst>
          </p:cNvPr>
          <p:cNvSpPr>
            <a:spLocks noChangeArrowheads="1"/>
          </p:cNvSpPr>
          <p:nvPr/>
        </p:nvSpPr>
        <p:spPr bwMode="auto">
          <a:xfrm>
            <a:off x="609600" y="2571209"/>
            <a:ext cx="10515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dirty="0">
                <a:latin typeface="+mn-lt"/>
              </a:rPr>
              <a:t>There are no aid codes that identify a Medi-Cal beneficiary as having an Unsatisfactory Immigration Status (UIS). Therefore, there are no aid codes linked to CIFP. These clients </a:t>
            </a:r>
            <a:r>
              <a:rPr lang="en-US" sz="2400" dirty="0">
                <a:solidFill>
                  <a:schemeClr val="tx1"/>
                </a:solidFill>
                <a:latin typeface="+mn-lt"/>
              </a:rPr>
              <a:t>may have active Medi-</a:t>
            </a:r>
            <a:r>
              <a:rPr lang="en-US" sz="2400" dirty="0">
                <a:latin typeface="+mn-lt"/>
              </a:rPr>
              <a:t>Cal if enrolled between January 1, 2024, until December 31, 2025, and would have an aid code and results in the 270/271.  </a:t>
            </a:r>
          </a:p>
        </p:txBody>
      </p:sp>
      <p:sp>
        <p:nvSpPr>
          <p:cNvPr id="6" name="TextBox 5">
            <a:extLst>
              <a:ext uri="{FF2B5EF4-FFF2-40B4-BE49-F238E27FC236}">
                <a16:creationId xmlns:a16="http://schemas.microsoft.com/office/drawing/2014/main" id="{B176D858-0B34-85FC-3BD1-285BA3E8C544}"/>
              </a:ext>
            </a:extLst>
          </p:cNvPr>
          <p:cNvSpPr txBox="1"/>
          <p:nvPr/>
        </p:nvSpPr>
        <p:spPr>
          <a:xfrm>
            <a:off x="609600" y="4526788"/>
            <a:ext cx="1082040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mn-lt"/>
              </a:rPr>
              <a:t>However, if the </a:t>
            </a:r>
            <a:r>
              <a:rPr kumimoji="0" lang="en-US" altLang="en-US" sz="2400" i="0" u="none" strike="noStrike" cap="none" normalizeH="0" baseline="0" dirty="0">
                <a:ln>
                  <a:noFill/>
                </a:ln>
                <a:solidFill>
                  <a:schemeClr val="tx1"/>
                </a:solidFill>
                <a:effectLst/>
                <a:latin typeface="+mn-lt"/>
              </a:rPr>
              <a:t>client </a:t>
            </a:r>
            <a:r>
              <a:rPr lang="en-US" altLang="en-US" sz="2400" dirty="0">
                <a:solidFill>
                  <a:schemeClr val="tx1"/>
                </a:solidFill>
                <a:latin typeface="+mn-lt"/>
              </a:rPr>
              <a:t>has no eligibility or</a:t>
            </a:r>
            <a:r>
              <a:rPr kumimoji="0" lang="en-US" altLang="en-US" sz="2400" i="0" u="none" strike="noStrike" cap="none" normalizeH="0" baseline="0" dirty="0">
                <a:ln>
                  <a:noFill/>
                </a:ln>
                <a:solidFill>
                  <a:schemeClr val="tx1"/>
                </a:solidFill>
                <a:effectLst/>
                <a:latin typeface="+mn-lt"/>
              </a:rPr>
              <a:t> emergency </a:t>
            </a:r>
            <a:r>
              <a:rPr kumimoji="0" lang="en-US" altLang="en-US" sz="2400" b="0" i="0" u="none" strike="noStrike" cap="none" normalizeH="0" baseline="0" dirty="0">
                <a:ln>
                  <a:noFill/>
                </a:ln>
                <a:solidFill>
                  <a:schemeClr val="tx1"/>
                </a:solidFill>
                <a:effectLst/>
                <a:latin typeface="+mn-lt"/>
              </a:rPr>
              <a:t>Medi-Cal benefits, that will indicate they do not qualify for full scope Medi</a:t>
            </a:r>
            <a:r>
              <a:rPr lang="en-US" altLang="en-US" sz="2400" dirty="0">
                <a:solidFill>
                  <a:schemeClr val="tx1"/>
                </a:solidFill>
                <a:latin typeface="+mn-lt"/>
              </a:rPr>
              <a:t>-</a:t>
            </a:r>
            <a:r>
              <a:rPr kumimoji="0" lang="en-US" altLang="en-US" sz="2400" b="0" i="0" u="none" strike="noStrike" cap="none" normalizeH="0" baseline="0" dirty="0">
                <a:ln>
                  <a:noFill/>
                </a:ln>
                <a:solidFill>
                  <a:schemeClr val="tx1"/>
                </a:solidFill>
                <a:effectLst/>
                <a:latin typeface="+mn-lt"/>
              </a:rPr>
              <a:t>Cal and the providers should determine if they are appropriate for CIFP depending on their immigration status. </a:t>
            </a:r>
          </a:p>
        </p:txBody>
      </p:sp>
    </p:spTree>
    <p:extLst>
      <p:ext uri="{BB962C8B-B14F-4D97-AF65-F5344CB8AC3E}">
        <p14:creationId xmlns:p14="http://schemas.microsoft.com/office/powerpoint/2010/main" val="2346635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FFAEE-E811-A669-DD8C-EDE5BC5EA0DD}"/>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4B25BE6B-FA0A-1353-586E-9698084AAF3F}"/>
              </a:ext>
            </a:extLst>
          </p:cNvPr>
          <p:cNvSpPr txBox="1">
            <a:spLocks noGrp="1"/>
          </p:cNvSpPr>
          <p:nvPr>
            <p:ph type="title"/>
          </p:nvPr>
        </p:nvSpPr>
        <p:spPr>
          <a:xfrm>
            <a:off x="762000" y="1095647"/>
            <a:ext cx="10820400" cy="5312773"/>
          </a:xfrm>
          <a:prstGeom prst="rect">
            <a:avLst/>
          </a:prstGeom>
        </p:spPr>
        <p:txBody>
          <a:bodyPr vert="horz" wrap="square" lIns="0" tIns="567472" rIns="0" bIns="0" rtlCol="0">
            <a:spAutoFit/>
          </a:bodyPr>
          <a:lstStyle/>
          <a:p>
            <a:r>
              <a:rPr lang="en-US" sz="2800" dirty="0"/>
              <a:t>The 270 can only be run if the client has a DMC guarantor in Sage with a Client Index Number (CIN) listed. For existing clients who have a DMC guarantor, providers should run the 270 monthly to verify coverage. </a:t>
            </a:r>
            <a:br>
              <a:rPr lang="en-US" sz="2800" dirty="0"/>
            </a:br>
            <a:br>
              <a:rPr lang="en-US" sz="2800" dirty="0"/>
            </a:br>
            <a:r>
              <a:rPr lang="en-US" sz="2800" dirty="0"/>
              <a:t>However, for new clients, if there is no known CIN, providers will be unable to run the 270. If there is a possibility of the client being enrolled in Medi-Cal, providers can check the eligibility system within the DHCS electronic verification system, Provider Portal, to search for the client. </a:t>
            </a:r>
            <a:br>
              <a:rPr lang="en-US" sz="2800" dirty="0"/>
            </a:br>
            <a:br>
              <a:rPr lang="en-US" sz="2800" dirty="0"/>
            </a:br>
            <a:r>
              <a:rPr lang="en-US" sz="2800" dirty="0"/>
              <a:t>Providers can contact the Eligibility Support Team for assistance at SAPC-EST@ph.lacounty.gov. </a:t>
            </a:r>
          </a:p>
        </p:txBody>
      </p:sp>
      <p:sp>
        <p:nvSpPr>
          <p:cNvPr id="5" name="Slide Number Placeholder 4">
            <a:extLst>
              <a:ext uri="{FF2B5EF4-FFF2-40B4-BE49-F238E27FC236}">
                <a16:creationId xmlns:a16="http://schemas.microsoft.com/office/drawing/2014/main" id="{850E1E19-1674-BB74-D777-AE5B10DC5AD1}"/>
              </a:ext>
            </a:extLst>
          </p:cNvPr>
          <p:cNvSpPr>
            <a:spLocks noGrp="1"/>
          </p:cNvSpPr>
          <p:nvPr>
            <p:ph type="sldNum" sz="quarter" idx="7"/>
          </p:nvPr>
        </p:nvSpPr>
        <p:spPr/>
        <p:txBody>
          <a:bodyPr/>
          <a:lstStyle/>
          <a:p>
            <a:fld id="{B6F15528-21DE-4FAA-801E-634DDDAF4B2B}" type="slidenum">
              <a:rPr lang="en-US" smtClean="0"/>
              <a:t>19</a:t>
            </a:fld>
            <a:endParaRPr lang="en-US" dirty="0"/>
          </a:p>
        </p:txBody>
      </p:sp>
      <p:sp>
        <p:nvSpPr>
          <p:cNvPr id="8" name="Rectangle 4">
            <a:extLst>
              <a:ext uri="{FF2B5EF4-FFF2-40B4-BE49-F238E27FC236}">
                <a16:creationId xmlns:a16="http://schemas.microsoft.com/office/drawing/2014/main" id="{356F5BAB-FB24-55D0-A698-A1C089E0BD55}"/>
              </a:ext>
            </a:extLst>
          </p:cNvPr>
          <p:cNvSpPr>
            <a:spLocks noChangeArrowheads="1"/>
          </p:cNvSpPr>
          <p:nvPr/>
        </p:nvSpPr>
        <p:spPr bwMode="auto">
          <a:xfrm>
            <a:off x="2971800" y="834037"/>
            <a:ext cx="60197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b="1" dirty="0">
                <a:latin typeface="+mn-lt"/>
              </a:rPr>
              <a:t>Do we run 270s for these clients?</a:t>
            </a:r>
            <a:r>
              <a:rPr lang="en-US" sz="2400" dirty="0">
                <a:latin typeface="+mn-lt"/>
              </a:rPr>
              <a:t> </a:t>
            </a:r>
            <a:endParaRPr lang="en-US" sz="2400" b="1" dirty="0">
              <a:latin typeface="+mn-lt"/>
            </a:endParaRPr>
          </a:p>
        </p:txBody>
      </p:sp>
    </p:spTree>
    <p:extLst>
      <p:ext uri="{BB962C8B-B14F-4D97-AF65-F5344CB8AC3E}">
        <p14:creationId xmlns:p14="http://schemas.microsoft.com/office/powerpoint/2010/main" val="237637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990601" y="762000"/>
            <a:ext cx="4876800" cy="1032929"/>
          </a:xfrm>
          <a:prstGeom prst="rect">
            <a:avLst/>
          </a:prstGeom>
        </p:spPr>
        <p:txBody>
          <a:bodyPr vert="horz" wrap="square" lIns="0" tIns="567472" rIns="0" bIns="0" rtlCol="0">
            <a:spAutoFit/>
          </a:bodyPr>
          <a:lstStyle/>
          <a:p>
            <a:pPr marL="25400">
              <a:lnSpc>
                <a:spcPct val="100000"/>
              </a:lnSpc>
              <a:spcBef>
                <a:spcPts val="95"/>
              </a:spcBef>
            </a:pPr>
            <a:r>
              <a:rPr sz="2800" b="1" spc="-10" dirty="0">
                <a:latin typeface="Calibri"/>
                <a:cs typeface="Calibri"/>
              </a:rPr>
              <a:t>Agenda</a:t>
            </a:r>
            <a:endParaRPr sz="2800" dirty="0">
              <a:latin typeface="Calibri"/>
              <a:cs typeface="Calibri"/>
            </a:endParaRPr>
          </a:p>
        </p:txBody>
      </p:sp>
      <p:sp>
        <p:nvSpPr>
          <p:cNvPr id="3" name="object 3"/>
          <p:cNvSpPr txBox="1"/>
          <p:nvPr/>
        </p:nvSpPr>
        <p:spPr>
          <a:xfrm>
            <a:off x="990601" y="2057400"/>
            <a:ext cx="9653338" cy="3706143"/>
          </a:xfrm>
          <a:prstGeom prst="rect">
            <a:avLst/>
          </a:prstGeom>
        </p:spPr>
        <p:txBody>
          <a:bodyPr vert="horz" wrap="square" lIns="0" tIns="12700" rIns="0" bIns="0" rtlCol="0">
            <a:spAutoFit/>
          </a:bodyPr>
          <a:lstStyle/>
          <a:p>
            <a:endParaRPr lang="en-US" sz="2400" dirty="0">
              <a:latin typeface="+mn-lt"/>
              <a:ea typeface="Calibri" panose="020F0502020204030204" pitchFamily="34" charset="0"/>
              <a:cs typeface="Calibri" panose="020F0502020204030204" pitchFamily="34" charset="0"/>
            </a:endParaRPr>
          </a:p>
          <a:p>
            <a:pPr>
              <a:buFont typeface="Arial" panose="020B0604020202020204" pitchFamily="34" charset="0"/>
              <a:buChar char="•"/>
            </a:pPr>
            <a:r>
              <a:rPr lang="en-US" sz="2400" dirty="0">
                <a:latin typeface="+mn-lt"/>
              </a:rPr>
              <a:t>Client Ineligible for Federal Programs (CIFP)</a:t>
            </a:r>
          </a:p>
          <a:p>
            <a:pPr>
              <a:buFont typeface="Arial" panose="020B0604020202020204" pitchFamily="34" charset="0"/>
              <a:buChar char="•"/>
            </a:pPr>
            <a:endParaRPr lang="en-US" sz="2400" dirty="0">
              <a:latin typeface="+mn-lt"/>
            </a:endParaRPr>
          </a:p>
          <a:p>
            <a:pPr>
              <a:buFont typeface="Arial" panose="020B0604020202020204" pitchFamily="34" charset="0"/>
              <a:buChar char="•"/>
            </a:pPr>
            <a:r>
              <a:rPr lang="en-US" sz="2400" dirty="0">
                <a:latin typeface="+mn-lt"/>
              </a:rPr>
              <a:t>CIFP – Frequently Asked Questions (FAQ)</a:t>
            </a:r>
          </a:p>
          <a:p>
            <a:endParaRPr lang="en-US" sz="2400" dirty="0">
              <a:latin typeface="+mn-lt"/>
            </a:endParaRPr>
          </a:p>
          <a:p>
            <a:pPr>
              <a:buFont typeface="Arial" panose="020B0604020202020204" pitchFamily="34" charset="0"/>
              <a:buChar char="•"/>
            </a:pPr>
            <a:r>
              <a:rPr lang="en-US" sz="2400" dirty="0">
                <a:latin typeface="+mn-lt"/>
                <a:ea typeface="Calibri" panose="020F0502020204030204" pitchFamily="34" charset="0"/>
                <a:cs typeface="Calibri" panose="020F0502020204030204" pitchFamily="34" charset="0"/>
              </a:rPr>
              <a:t>Reminder - Inter-County Transfer (ICT) of Medi-Cal benefits</a:t>
            </a:r>
            <a:endParaRPr lang="en-US" sz="2400" dirty="0">
              <a:latin typeface="+mn-lt"/>
            </a:endParaRPr>
          </a:p>
          <a:p>
            <a:r>
              <a:rPr lang="en-US" sz="2400" spc="55" dirty="0">
                <a:latin typeface="+mn-lt"/>
                <a:ea typeface="Calibri" panose="020F0502020204030204" pitchFamily="34" charset="0"/>
                <a:cs typeface="Calibri" panose="020F0502020204030204" pitchFamily="34" charset="0"/>
              </a:rPr>
              <a:t> </a:t>
            </a:r>
            <a:endParaRPr lang="en-US" sz="2400" dirty="0">
              <a:latin typeface="+mn-lt"/>
              <a:ea typeface="Calibri" panose="020F0502020204030204" pitchFamily="34" charset="0"/>
              <a:cs typeface="Calibri" panose="020F0502020204030204" pitchFamily="34" charset="0"/>
            </a:endParaRPr>
          </a:p>
          <a:p>
            <a:pPr>
              <a:buFont typeface="Arial" panose="020B0604020202020204" pitchFamily="34" charset="0"/>
              <a:buChar char="•"/>
            </a:pPr>
            <a:r>
              <a:rPr lang="en-US" sz="2400" dirty="0">
                <a:latin typeface="+mn-lt"/>
                <a:ea typeface="Calibri" panose="020F0502020204030204" pitchFamily="34" charset="0"/>
                <a:cs typeface="Calibri" panose="020F0502020204030204" pitchFamily="34" charset="0"/>
              </a:rPr>
              <a:t>SAPC Referral Process</a:t>
            </a:r>
          </a:p>
          <a:p>
            <a:endParaRPr lang="en-US" sz="2400" dirty="0">
              <a:latin typeface="+mn-lt"/>
              <a:ea typeface="Calibri" panose="020F0502020204030204" pitchFamily="34" charset="0"/>
              <a:cs typeface="Calibri" panose="020F0502020204030204" pitchFamily="34" charset="0"/>
            </a:endParaRPr>
          </a:p>
          <a:p>
            <a:pPr>
              <a:buFont typeface="Arial" panose="020B0604020202020204" pitchFamily="34" charset="0"/>
              <a:buChar char="•"/>
            </a:pPr>
            <a:r>
              <a:rPr lang="en-US" sz="2400" dirty="0">
                <a:latin typeface="+mn-lt"/>
                <a:ea typeface="Calibri" panose="020F0502020204030204" pitchFamily="34" charset="0"/>
                <a:cs typeface="Calibri" panose="020F0502020204030204" pitchFamily="34" charset="0"/>
              </a:rPr>
              <a:t>Discussions/Questions</a:t>
            </a:r>
          </a:p>
        </p:txBody>
      </p:sp>
      <p:sp>
        <p:nvSpPr>
          <p:cNvPr id="5" name="Slide Number Placeholder 4">
            <a:extLst>
              <a:ext uri="{FF2B5EF4-FFF2-40B4-BE49-F238E27FC236}">
                <a16:creationId xmlns:a16="http://schemas.microsoft.com/office/drawing/2014/main" id="{9AE63F26-62F2-A925-ADCF-1BDCDF145518}"/>
              </a:ext>
            </a:extLst>
          </p:cNvPr>
          <p:cNvSpPr>
            <a:spLocks noGrp="1"/>
          </p:cNvSpPr>
          <p:nvPr>
            <p:ph type="sldNum" sz="quarter" idx="7"/>
          </p:nvPr>
        </p:nvSpPr>
        <p:spPr/>
        <p:txBody>
          <a:bodyPr/>
          <a:lstStyle/>
          <a:p>
            <a:fld id="{B6F15528-21DE-4FAA-801E-634DDDAF4B2B}"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02F6045-F19C-6DD5-3E9D-EA1BACCCEF20}"/>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C20104D2-F1C5-2C65-0D2F-2694CF288CA3}"/>
              </a:ext>
            </a:extLst>
          </p:cNvPr>
          <p:cNvGrpSpPr/>
          <p:nvPr/>
        </p:nvGrpSpPr>
        <p:grpSpPr>
          <a:xfrm>
            <a:off x="0" y="0"/>
            <a:ext cx="12192000" cy="775335"/>
            <a:chOff x="0" y="0"/>
            <a:chExt cx="12192000" cy="775335"/>
          </a:xfrm>
        </p:grpSpPr>
        <p:pic>
          <p:nvPicPr>
            <p:cNvPr id="3" name="object 3">
              <a:extLst>
                <a:ext uri="{FF2B5EF4-FFF2-40B4-BE49-F238E27FC236}">
                  <a16:creationId xmlns:a16="http://schemas.microsoft.com/office/drawing/2014/main" id="{409BC541-928E-78DF-BE63-5046C4B728C3}"/>
                </a:ext>
              </a:extLst>
            </p:cNvPr>
            <p:cNvPicPr/>
            <p:nvPr/>
          </p:nvPicPr>
          <p:blipFill>
            <a:blip r:embed="rId2" cstate="print"/>
            <a:stretch>
              <a:fillRect/>
            </a:stretch>
          </p:blipFill>
          <p:spPr>
            <a:xfrm>
              <a:off x="0" y="0"/>
              <a:ext cx="12192000" cy="695807"/>
            </a:xfrm>
            <a:prstGeom prst="rect">
              <a:avLst/>
            </a:prstGeom>
          </p:spPr>
        </p:pic>
        <p:pic>
          <p:nvPicPr>
            <p:cNvPr id="4" name="object 4">
              <a:extLst>
                <a:ext uri="{FF2B5EF4-FFF2-40B4-BE49-F238E27FC236}">
                  <a16:creationId xmlns:a16="http://schemas.microsoft.com/office/drawing/2014/main" id="{4B5D4CBA-2A7C-92E3-A6BA-CBF7942EF469}"/>
                </a:ext>
              </a:extLst>
            </p:cNvPr>
            <p:cNvPicPr/>
            <p:nvPr/>
          </p:nvPicPr>
          <p:blipFill>
            <a:blip r:embed="rId3" cstate="print"/>
            <a:stretch>
              <a:fillRect/>
            </a:stretch>
          </p:blipFill>
          <p:spPr>
            <a:xfrm>
              <a:off x="9703308" y="71628"/>
              <a:ext cx="1937003" cy="576071"/>
            </a:xfrm>
            <a:prstGeom prst="rect">
              <a:avLst/>
            </a:prstGeom>
          </p:spPr>
        </p:pic>
        <p:pic>
          <p:nvPicPr>
            <p:cNvPr id="5" name="object 5">
              <a:extLst>
                <a:ext uri="{FF2B5EF4-FFF2-40B4-BE49-F238E27FC236}">
                  <a16:creationId xmlns:a16="http://schemas.microsoft.com/office/drawing/2014/main" id="{FECAF9AB-7382-1F69-796F-47FC11E862E6}"/>
                </a:ext>
              </a:extLst>
            </p:cNvPr>
            <p:cNvPicPr/>
            <p:nvPr/>
          </p:nvPicPr>
          <p:blipFill>
            <a:blip r:embed="rId4" cstate="print"/>
            <a:stretch>
              <a:fillRect/>
            </a:stretch>
          </p:blipFill>
          <p:spPr>
            <a:xfrm>
              <a:off x="9766693" y="133883"/>
              <a:ext cx="1792973" cy="433120"/>
            </a:xfrm>
            <a:prstGeom prst="rect">
              <a:avLst/>
            </a:prstGeom>
          </p:spPr>
        </p:pic>
        <p:pic>
          <p:nvPicPr>
            <p:cNvPr id="6" name="object 6">
              <a:extLst>
                <a:ext uri="{FF2B5EF4-FFF2-40B4-BE49-F238E27FC236}">
                  <a16:creationId xmlns:a16="http://schemas.microsoft.com/office/drawing/2014/main" id="{1A046929-E146-DD1B-5AF5-32991DBD0AE1}"/>
                </a:ext>
              </a:extLst>
            </p:cNvPr>
            <p:cNvPicPr/>
            <p:nvPr/>
          </p:nvPicPr>
          <p:blipFill>
            <a:blip r:embed="rId5" cstate="print"/>
            <a:stretch>
              <a:fillRect/>
            </a:stretch>
          </p:blipFill>
          <p:spPr>
            <a:xfrm>
              <a:off x="8816632" y="59969"/>
              <a:ext cx="762418" cy="571814"/>
            </a:xfrm>
            <a:prstGeom prst="rect">
              <a:avLst/>
            </a:prstGeom>
          </p:spPr>
        </p:pic>
        <p:sp>
          <p:nvSpPr>
            <p:cNvPr id="7" name="object 7">
              <a:extLst>
                <a:ext uri="{FF2B5EF4-FFF2-40B4-BE49-F238E27FC236}">
                  <a16:creationId xmlns:a16="http://schemas.microsoft.com/office/drawing/2014/main" id="{48F5AA03-DBDC-00C4-6332-92129E7F505E}"/>
                </a:ext>
              </a:extLst>
            </p:cNvPr>
            <p:cNvSpPr/>
            <p:nvPr/>
          </p:nvSpPr>
          <p:spPr>
            <a:xfrm>
              <a:off x="0" y="691730"/>
              <a:ext cx="4004310" cy="83820"/>
            </a:xfrm>
            <a:custGeom>
              <a:avLst/>
              <a:gdLst/>
              <a:ahLst/>
              <a:cxnLst/>
              <a:rect l="l" t="t" r="r" b="b"/>
              <a:pathLst>
                <a:path w="4004310" h="83820">
                  <a:moveTo>
                    <a:pt x="0" y="83426"/>
                  </a:moveTo>
                  <a:lnTo>
                    <a:pt x="4004119" y="83426"/>
                  </a:lnTo>
                  <a:lnTo>
                    <a:pt x="4004119" y="0"/>
                  </a:lnTo>
                  <a:lnTo>
                    <a:pt x="0" y="0"/>
                  </a:lnTo>
                  <a:lnTo>
                    <a:pt x="0" y="83426"/>
                  </a:lnTo>
                  <a:close/>
                </a:path>
              </a:pathLst>
            </a:custGeom>
            <a:solidFill>
              <a:srgbClr val="C5B783"/>
            </a:solidFill>
          </p:spPr>
          <p:txBody>
            <a:bodyPr wrap="square" lIns="0" tIns="0" rIns="0" bIns="0" rtlCol="0"/>
            <a:lstStyle/>
            <a:p>
              <a:endParaRPr/>
            </a:p>
          </p:txBody>
        </p:sp>
        <p:sp>
          <p:nvSpPr>
            <p:cNvPr id="8" name="object 8">
              <a:extLst>
                <a:ext uri="{FF2B5EF4-FFF2-40B4-BE49-F238E27FC236}">
                  <a16:creationId xmlns:a16="http://schemas.microsoft.com/office/drawing/2014/main" id="{DACD07F9-9F66-FA57-E7C8-0DFBE6A79232}"/>
                </a:ext>
              </a:extLst>
            </p:cNvPr>
            <p:cNvSpPr/>
            <p:nvPr/>
          </p:nvSpPr>
          <p:spPr>
            <a:xfrm>
              <a:off x="4004119" y="691730"/>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CF7E00"/>
            </a:solidFill>
          </p:spPr>
          <p:txBody>
            <a:bodyPr wrap="square" lIns="0" tIns="0" rIns="0" bIns="0" rtlCol="0"/>
            <a:lstStyle/>
            <a:p>
              <a:endParaRPr/>
            </a:p>
          </p:txBody>
        </p:sp>
        <p:sp>
          <p:nvSpPr>
            <p:cNvPr id="9" name="object 9">
              <a:extLst>
                <a:ext uri="{FF2B5EF4-FFF2-40B4-BE49-F238E27FC236}">
                  <a16:creationId xmlns:a16="http://schemas.microsoft.com/office/drawing/2014/main" id="{C2AE27FE-4C0F-4222-E0D7-EAFE6E1155BB}"/>
                </a:ext>
              </a:extLst>
            </p:cNvPr>
            <p:cNvSpPr/>
            <p:nvPr/>
          </p:nvSpPr>
          <p:spPr>
            <a:xfrm>
              <a:off x="8096999" y="691730"/>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789D49"/>
            </a:solidFill>
          </p:spPr>
          <p:txBody>
            <a:bodyPr wrap="square" lIns="0" tIns="0" rIns="0" bIns="0" rtlCol="0"/>
            <a:lstStyle/>
            <a:p>
              <a:endParaRPr/>
            </a:p>
          </p:txBody>
        </p:sp>
      </p:grpSp>
      <p:grpSp>
        <p:nvGrpSpPr>
          <p:cNvPr id="10" name="object 10">
            <a:extLst>
              <a:ext uri="{FF2B5EF4-FFF2-40B4-BE49-F238E27FC236}">
                <a16:creationId xmlns:a16="http://schemas.microsoft.com/office/drawing/2014/main" id="{EA97BA3B-71F9-7531-43B2-3E6BFFB17796}"/>
              </a:ext>
            </a:extLst>
          </p:cNvPr>
          <p:cNvGrpSpPr/>
          <p:nvPr/>
        </p:nvGrpSpPr>
        <p:grpSpPr>
          <a:xfrm>
            <a:off x="0" y="1955800"/>
            <a:ext cx="12192635" cy="3943985"/>
            <a:chOff x="0" y="1955800"/>
            <a:chExt cx="12192635" cy="3943985"/>
          </a:xfrm>
        </p:grpSpPr>
        <p:pic>
          <p:nvPicPr>
            <p:cNvPr id="11" name="object 11">
              <a:extLst>
                <a:ext uri="{FF2B5EF4-FFF2-40B4-BE49-F238E27FC236}">
                  <a16:creationId xmlns:a16="http://schemas.microsoft.com/office/drawing/2014/main" id="{C79F8B02-7995-0BD7-774E-D9D154F0B9D2}"/>
                </a:ext>
              </a:extLst>
            </p:cNvPr>
            <p:cNvPicPr/>
            <p:nvPr/>
          </p:nvPicPr>
          <p:blipFill>
            <a:blip r:embed="rId6" cstate="print"/>
            <a:stretch>
              <a:fillRect/>
            </a:stretch>
          </p:blipFill>
          <p:spPr>
            <a:xfrm>
              <a:off x="0" y="1955800"/>
              <a:ext cx="12189891" cy="101600"/>
            </a:xfrm>
            <a:prstGeom prst="rect">
              <a:avLst/>
            </a:prstGeom>
          </p:spPr>
        </p:pic>
        <p:pic>
          <p:nvPicPr>
            <p:cNvPr id="12" name="object 12">
              <a:extLst>
                <a:ext uri="{FF2B5EF4-FFF2-40B4-BE49-F238E27FC236}">
                  <a16:creationId xmlns:a16="http://schemas.microsoft.com/office/drawing/2014/main" id="{B08705F1-8847-D068-A691-D2495E7D79F5}"/>
                </a:ext>
              </a:extLst>
            </p:cNvPr>
            <p:cNvPicPr/>
            <p:nvPr/>
          </p:nvPicPr>
          <p:blipFill>
            <a:blip r:embed="rId7" cstate="print"/>
            <a:stretch>
              <a:fillRect/>
            </a:stretch>
          </p:blipFill>
          <p:spPr>
            <a:xfrm>
              <a:off x="0" y="1955800"/>
              <a:ext cx="12192000" cy="3943438"/>
            </a:xfrm>
            <a:prstGeom prst="rect">
              <a:avLst/>
            </a:prstGeom>
          </p:spPr>
        </p:pic>
        <p:pic>
          <p:nvPicPr>
            <p:cNvPr id="13" name="object 13">
              <a:extLst>
                <a:ext uri="{FF2B5EF4-FFF2-40B4-BE49-F238E27FC236}">
                  <a16:creationId xmlns:a16="http://schemas.microsoft.com/office/drawing/2014/main" id="{DCA920F4-1F68-B28D-3EC6-2243504AF83D}"/>
                </a:ext>
              </a:extLst>
            </p:cNvPr>
            <p:cNvPicPr/>
            <p:nvPr/>
          </p:nvPicPr>
          <p:blipFill>
            <a:blip r:embed="rId8" cstate="print"/>
            <a:stretch>
              <a:fillRect/>
            </a:stretch>
          </p:blipFill>
          <p:spPr>
            <a:xfrm>
              <a:off x="8605964" y="2527300"/>
              <a:ext cx="3586048" cy="3266045"/>
            </a:xfrm>
            <a:prstGeom prst="rect">
              <a:avLst/>
            </a:prstGeom>
          </p:spPr>
        </p:pic>
        <p:sp>
          <p:nvSpPr>
            <p:cNvPr id="14" name="object 14">
              <a:extLst>
                <a:ext uri="{FF2B5EF4-FFF2-40B4-BE49-F238E27FC236}">
                  <a16:creationId xmlns:a16="http://schemas.microsoft.com/office/drawing/2014/main" id="{85920D03-7003-5564-1A70-C503262C36FB}"/>
                </a:ext>
              </a:extLst>
            </p:cNvPr>
            <p:cNvSpPr/>
            <p:nvPr/>
          </p:nvSpPr>
          <p:spPr>
            <a:xfrm>
              <a:off x="1" y="2044701"/>
              <a:ext cx="12190095" cy="25400"/>
            </a:xfrm>
            <a:custGeom>
              <a:avLst/>
              <a:gdLst/>
              <a:ahLst/>
              <a:cxnLst/>
              <a:rect l="l" t="t" r="r" b="b"/>
              <a:pathLst>
                <a:path w="12190095" h="25400">
                  <a:moveTo>
                    <a:pt x="0" y="25400"/>
                  </a:moveTo>
                  <a:lnTo>
                    <a:pt x="12189879" y="25400"/>
                  </a:lnTo>
                  <a:lnTo>
                    <a:pt x="12189879" y="0"/>
                  </a:lnTo>
                  <a:lnTo>
                    <a:pt x="0" y="0"/>
                  </a:lnTo>
                  <a:lnTo>
                    <a:pt x="0" y="25400"/>
                  </a:lnTo>
                  <a:close/>
                </a:path>
              </a:pathLst>
            </a:custGeom>
            <a:solidFill>
              <a:srgbClr val="EDB011"/>
            </a:solidFill>
          </p:spPr>
          <p:txBody>
            <a:bodyPr wrap="square" lIns="0" tIns="0" rIns="0" bIns="0" rtlCol="0"/>
            <a:lstStyle/>
            <a:p>
              <a:endParaRPr/>
            </a:p>
          </p:txBody>
        </p:sp>
        <p:sp>
          <p:nvSpPr>
            <p:cNvPr id="15" name="object 15">
              <a:extLst>
                <a:ext uri="{FF2B5EF4-FFF2-40B4-BE49-F238E27FC236}">
                  <a16:creationId xmlns:a16="http://schemas.microsoft.com/office/drawing/2014/main" id="{A7B1D5C4-C61C-58F1-4BD3-6E774DB4A93E}"/>
                </a:ext>
              </a:extLst>
            </p:cNvPr>
            <p:cNvSpPr/>
            <p:nvPr/>
          </p:nvSpPr>
          <p:spPr>
            <a:xfrm>
              <a:off x="2117" y="5691746"/>
              <a:ext cx="12190095" cy="0"/>
            </a:xfrm>
            <a:custGeom>
              <a:avLst/>
              <a:gdLst/>
              <a:ahLst/>
              <a:cxnLst/>
              <a:rect l="l" t="t" r="r" b="b"/>
              <a:pathLst>
                <a:path w="12190095">
                  <a:moveTo>
                    <a:pt x="0" y="0"/>
                  </a:moveTo>
                  <a:lnTo>
                    <a:pt x="12189879" y="0"/>
                  </a:lnTo>
                </a:path>
              </a:pathLst>
            </a:custGeom>
            <a:ln w="25400">
              <a:solidFill>
                <a:srgbClr val="EDB011"/>
              </a:solidFill>
            </a:ln>
          </p:spPr>
          <p:txBody>
            <a:bodyPr wrap="square" lIns="0" tIns="0" rIns="0" bIns="0" rtlCol="0"/>
            <a:lstStyle/>
            <a:p>
              <a:endParaRPr/>
            </a:p>
          </p:txBody>
        </p:sp>
      </p:grpSp>
      <p:sp>
        <p:nvSpPr>
          <p:cNvPr id="16" name="object 16">
            <a:extLst>
              <a:ext uri="{FF2B5EF4-FFF2-40B4-BE49-F238E27FC236}">
                <a16:creationId xmlns:a16="http://schemas.microsoft.com/office/drawing/2014/main" id="{9FB2DA49-8ED2-35A6-148B-1A4EC628F985}"/>
              </a:ext>
            </a:extLst>
          </p:cNvPr>
          <p:cNvSpPr txBox="1"/>
          <p:nvPr/>
        </p:nvSpPr>
        <p:spPr>
          <a:xfrm>
            <a:off x="1447800" y="3209991"/>
            <a:ext cx="8001000" cy="936154"/>
          </a:xfrm>
          <a:prstGeom prst="rect">
            <a:avLst/>
          </a:prstGeom>
        </p:spPr>
        <p:txBody>
          <a:bodyPr vert="horz" wrap="square" lIns="0" tIns="12700" rIns="0" bIns="0" rtlCol="0">
            <a:spAutoFit/>
          </a:bodyPr>
          <a:lstStyle/>
          <a:p>
            <a:r>
              <a:rPr lang="en-US" sz="6000" dirty="0">
                <a:solidFill>
                  <a:schemeClr val="bg1"/>
                </a:solidFill>
                <a:latin typeface="+mn-lt"/>
              </a:rPr>
              <a:t>Any Questions?</a:t>
            </a:r>
          </a:p>
        </p:txBody>
      </p:sp>
      <p:sp>
        <p:nvSpPr>
          <p:cNvPr id="17" name="Slide Number Placeholder 16">
            <a:extLst>
              <a:ext uri="{FF2B5EF4-FFF2-40B4-BE49-F238E27FC236}">
                <a16:creationId xmlns:a16="http://schemas.microsoft.com/office/drawing/2014/main" id="{67D20FFE-C2D0-6D88-25EE-97A628BDAD5B}"/>
              </a:ext>
            </a:extLst>
          </p:cNvPr>
          <p:cNvSpPr>
            <a:spLocks noGrp="1"/>
          </p:cNvSpPr>
          <p:nvPr>
            <p:ph type="sldNum" sz="quarter" idx="7"/>
          </p:nvPr>
        </p:nvSpPr>
        <p:spPr/>
        <p:txBody>
          <a:bodyPr/>
          <a:lstStyle/>
          <a:p>
            <a:fld id="{B6F15528-21DE-4FAA-801E-634DDDAF4B2B}" type="slidenum">
              <a:rPr lang="en-US" smtClean="0"/>
              <a:t>20</a:t>
            </a:fld>
            <a:endParaRPr lang="en-US"/>
          </a:p>
        </p:txBody>
      </p:sp>
    </p:spTree>
    <p:extLst>
      <p:ext uri="{BB962C8B-B14F-4D97-AF65-F5344CB8AC3E}">
        <p14:creationId xmlns:p14="http://schemas.microsoft.com/office/powerpoint/2010/main" val="2556556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320FE-F45A-3289-6A0A-C9EF91CD4758}"/>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7443CE53-980E-47F7-4730-896DC6B1ECB0}"/>
              </a:ext>
            </a:extLst>
          </p:cNvPr>
          <p:cNvSpPr txBox="1">
            <a:spLocks noGrp="1"/>
          </p:cNvSpPr>
          <p:nvPr>
            <p:ph type="title"/>
          </p:nvPr>
        </p:nvSpPr>
        <p:spPr>
          <a:xfrm>
            <a:off x="990600" y="533400"/>
            <a:ext cx="10591800" cy="1557899"/>
          </a:xfrm>
          <a:prstGeom prst="rect">
            <a:avLst/>
          </a:prstGeom>
        </p:spPr>
        <p:txBody>
          <a:bodyPr vert="horz" wrap="square" lIns="0" tIns="567472" rIns="0" bIns="0" rtlCol="0">
            <a:spAutoFit/>
          </a:bodyPr>
          <a:lstStyle/>
          <a:p>
            <a:r>
              <a:rPr lang="en-US" sz="3200" b="1" dirty="0"/>
              <a:t>Is the enrollment freeze only for unsatisfactory immigration status (UIS) clients who are over the age of 18?</a:t>
            </a:r>
          </a:p>
        </p:txBody>
      </p:sp>
      <p:sp>
        <p:nvSpPr>
          <p:cNvPr id="5" name="Slide Number Placeholder 4">
            <a:extLst>
              <a:ext uri="{FF2B5EF4-FFF2-40B4-BE49-F238E27FC236}">
                <a16:creationId xmlns:a16="http://schemas.microsoft.com/office/drawing/2014/main" id="{1EF25F17-8D67-0376-7E42-C38A2258B7A8}"/>
              </a:ext>
            </a:extLst>
          </p:cNvPr>
          <p:cNvSpPr>
            <a:spLocks noGrp="1"/>
          </p:cNvSpPr>
          <p:nvPr>
            <p:ph type="sldNum" sz="quarter" idx="7"/>
          </p:nvPr>
        </p:nvSpPr>
        <p:spPr/>
        <p:txBody>
          <a:bodyPr/>
          <a:lstStyle/>
          <a:p>
            <a:fld id="{B6F15528-21DE-4FAA-801E-634DDDAF4B2B}" type="slidenum">
              <a:rPr lang="en-US" smtClean="0"/>
              <a:t>21</a:t>
            </a:fld>
            <a:endParaRPr lang="en-US"/>
          </a:p>
        </p:txBody>
      </p:sp>
      <p:sp>
        <p:nvSpPr>
          <p:cNvPr id="6" name="TextBox 5">
            <a:extLst>
              <a:ext uri="{FF2B5EF4-FFF2-40B4-BE49-F238E27FC236}">
                <a16:creationId xmlns:a16="http://schemas.microsoft.com/office/drawing/2014/main" id="{43DBFA0C-9C33-2D79-2D43-E28B0370AB43}"/>
              </a:ext>
            </a:extLst>
          </p:cNvPr>
          <p:cNvSpPr txBox="1"/>
          <p:nvPr/>
        </p:nvSpPr>
        <p:spPr>
          <a:xfrm>
            <a:off x="685800" y="2617738"/>
            <a:ext cx="10972800" cy="3046988"/>
          </a:xfrm>
          <a:prstGeom prst="rect">
            <a:avLst/>
          </a:prstGeom>
          <a:noFill/>
        </p:spPr>
        <p:txBody>
          <a:bodyPr wrap="square">
            <a:spAutoFit/>
          </a:bodyPr>
          <a:lstStyle/>
          <a:p>
            <a:r>
              <a:rPr lang="en-US" sz="2400" dirty="0">
                <a:effectLst/>
                <a:latin typeface="+mn-lt"/>
              </a:rPr>
              <a:t>Children under 19 and those who are pregnant are still eligible for full-scope Medi-Cal. Pregnancy </a:t>
            </a:r>
            <a:r>
              <a:rPr lang="en-US" sz="2400" dirty="0">
                <a:solidFill>
                  <a:schemeClr val="tx1"/>
                </a:solidFill>
                <a:effectLst/>
                <a:latin typeface="+mn-lt"/>
              </a:rPr>
              <a:t>coverage lasts through the whole pregnancy and up to one year </a:t>
            </a:r>
            <a:r>
              <a:rPr lang="en-US" sz="2400" dirty="0">
                <a:solidFill>
                  <a:schemeClr val="tx1"/>
                </a:solidFill>
                <a:latin typeface="+mn-lt"/>
              </a:rPr>
              <a:t>postpartum</a:t>
            </a:r>
            <a:r>
              <a:rPr lang="en-US" sz="2400" dirty="0">
                <a:solidFill>
                  <a:schemeClr val="tx1"/>
                </a:solidFill>
                <a:effectLst/>
                <a:latin typeface="+mn-lt"/>
              </a:rPr>
              <a:t>.  </a:t>
            </a:r>
          </a:p>
          <a:p>
            <a:endParaRPr lang="en-US" sz="2400" dirty="0">
              <a:latin typeface="+mn-lt"/>
            </a:endParaRPr>
          </a:p>
          <a:p>
            <a:r>
              <a:rPr lang="en-US" sz="2400" dirty="0">
                <a:effectLst/>
                <a:latin typeface="+mn-lt"/>
              </a:rPr>
              <a:t>There are other exemptions to the Medi-Cal policies related to immigration status where the client may still qualify for coverage. CIFP is for those who are determined to not meet any other criteria for Medi-Cal and considered to have “unsatisfactory immigration status”. </a:t>
            </a:r>
            <a:endParaRPr lang="en-US" sz="2400" dirty="0">
              <a:latin typeface="+mn-lt"/>
            </a:endParaRPr>
          </a:p>
        </p:txBody>
      </p:sp>
    </p:spTree>
    <p:extLst>
      <p:ext uri="{BB962C8B-B14F-4D97-AF65-F5344CB8AC3E}">
        <p14:creationId xmlns:p14="http://schemas.microsoft.com/office/powerpoint/2010/main" val="2596881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7D5FA-3B1A-711E-674B-F71DAFE79FA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495E8F-028F-D109-8803-DDAB4E58E979}"/>
              </a:ext>
            </a:extLst>
          </p:cNvPr>
          <p:cNvSpPr>
            <a:spLocks noGrp="1"/>
          </p:cNvSpPr>
          <p:nvPr>
            <p:ph type="sldNum" sz="quarter" idx="7"/>
          </p:nvPr>
        </p:nvSpPr>
        <p:spPr/>
        <p:txBody>
          <a:bodyPr/>
          <a:lstStyle/>
          <a:p>
            <a:fld id="{B6F15528-21DE-4FAA-801E-634DDDAF4B2B}" type="slidenum">
              <a:rPr lang="en-US" smtClean="0"/>
              <a:t>22</a:t>
            </a:fld>
            <a:endParaRPr lang="en-US"/>
          </a:p>
        </p:txBody>
      </p:sp>
      <p:sp>
        <p:nvSpPr>
          <p:cNvPr id="6" name="TextBox 5">
            <a:extLst>
              <a:ext uri="{FF2B5EF4-FFF2-40B4-BE49-F238E27FC236}">
                <a16:creationId xmlns:a16="http://schemas.microsoft.com/office/drawing/2014/main" id="{1786AE07-7ECD-5926-211D-A57FBD62351E}"/>
              </a:ext>
            </a:extLst>
          </p:cNvPr>
          <p:cNvSpPr txBox="1"/>
          <p:nvPr/>
        </p:nvSpPr>
        <p:spPr>
          <a:xfrm>
            <a:off x="1699749" y="2667000"/>
            <a:ext cx="8458200" cy="1938992"/>
          </a:xfrm>
          <a:prstGeom prst="rect">
            <a:avLst/>
          </a:prstGeom>
          <a:noFill/>
        </p:spPr>
        <p:txBody>
          <a:bodyPr wrap="square">
            <a:spAutoFit/>
          </a:bodyPr>
          <a:lstStyle/>
          <a:p>
            <a:r>
              <a:rPr lang="en-US" sz="2400" dirty="0">
                <a:effectLst/>
                <a:latin typeface="+mn-lt"/>
              </a:rPr>
              <a:t>This is only for clients in treatment </a:t>
            </a:r>
            <a:r>
              <a:rPr lang="en-US" sz="2400" dirty="0">
                <a:solidFill>
                  <a:schemeClr val="tx1"/>
                </a:solidFill>
                <a:effectLst/>
                <a:latin typeface="+mn-lt"/>
              </a:rPr>
              <a:t>with </a:t>
            </a:r>
            <a:r>
              <a:rPr lang="en-US" sz="2400" dirty="0">
                <a:solidFill>
                  <a:schemeClr val="tx1"/>
                </a:solidFill>
                <a:latin typeface="+mn-lt"/>
              </a:rPr>
              <a:t>the SAPC network of providers</a:t>
            </a:r>
            <a:r>
              <a:rPr lang="en-US" sz="2400" dirty="0">
                <a:solidFill>
                  <a:schemeClr val="tx1"/>
                </a:solidFill>
                <a:effectLst/>
                <a:latin typeface="+mn-lt"/>
              </a:rPr>
              <a:t> who are in need of SUD services, but do not </a:t>
            </a:r>
            <a:r>
              <a:rPr lang="en-US" sz="2400" dirty="0">
                <a:effectLst/>
                <a:latin typeface="+mn-lt"/>
              </a:rPr>
              <a:t>qualify for any other funding due to their immigration status. </a:t>
            </a:r>
          </a:p>
          <a:p>
            <a:endParaRPr lang="en-US" sz="2400" dirty="0">
              <a:latin typeface="+mn-lt"/>
            </a:endParaRPr>
          </a:p>
          <a:p>
            <a:r>
              <a:rPr lang="en-US" sz="2400" dirty="0">
                <a:effectLst/>
                <a:latin typeface="+mn-lt"/>
              </a:rPr>
              <a:t>Income is not a criteria for this funding. </a:t>
            </a:r>
            <a:endParaRPr lang="en-US" sz="2400" dirty="0">
              <a:latin typeface="+mn-lt"/>
            </a:endParaRPr>
          </a:p>
        </p:txBody>
      </p:sp>
      <p:sp>
        <p:nvSpPr>
          <p:cNvPr id="3" name="TextBox 2">
            <a:extLst>
              <a:ext uri="{FF2B5EF4-FFF2-40B4-BE49-F238E27FC236}">
                <a16:creationId xmlns:a16="http://schemas.microsoft.com/office/drawing/2014/main" id="{6D780742-EE88-E190-EA75-7A2D68F1F7F0}"/>
              </a:ext>
            </a:extLst>
          </p:cNvPr>
          <p:cNvSpPr txBox="1"/>
          <p:nvPr/>
        </p:nvSpPr>
        <p:spPr>
          <a:xfrm>
            <a:off x="990600" y="1155918"/>
            <a:ext cx="10210800" cy="954107"/>
          </a:xfrm>
          <a:prstGeom prst="rect">
            <a:avLst/>
          </a:prstGeom>
          <a:noFill/>
        </p:spPr>
        <p:txBody>
          <a:bodyPr wrap="square">
            <a:spAutoFit/>
          </a:bodyPr>
          <a:lstStyle/>
          <a:p>
            <a:r>
              <a:rPr lang="en-US" sz="2800" b="1" dirty="0">
                <a:latin typeface="+mn-lt"/>
              </a:rPr>
              <a:t>Is this only for those whose immigration status is at risk or is there </a:t>
            </a:r>
          </a:p>
          <a:p>
            <a:r>
              <a:rPr lang="en-US" sz="2800" b="1" dirty="0">
                <a:latin typeface="+mn-lt"/>
              </a:rPr>
              <a:t>other criteria, such as income that will make them eligible for this?</a:t>
            </a:r>
            <a:endParaRPr lang="en-US" sz="2800" dirty="0">
              <a:latin typeface="+mn-lt"/>
            </a:endParaRPr>
          </a:p>
        </p:txBody>
      </p:sp>
    </p:spTree>
    <p:extLst>
      <p:ext uri="{BB962C8B-B14F-4D97-AF65-F5344CB8AC3E}">
        <p14:creationId xmlns:p14="http://schemas.microsoft.com/office/powerpoint/2010/main" val="3628707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8C09C-B11B-228A-7D3F-E00FCF8D25D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3157E5-8C67-3D3D-4217-167F66B65069}"/>
              </a:ext>
            </a:extLst>
          </p:cNvPr>
          <p:cNvSpPr>
            <a:spLocks noGrp="1"/>
          </p:cNvSpPr>
          <p:nvPr>
            <p:ph type="sldNum" sz="quarter" idx="7"/>
          </p:nvPr>
        </p:nvSpPr>
        <p:spPr/>
        <p:txBody>
          <a:bodyPr/>
          <a:lstStyle/>
          <a:p>
            <a:fld id="{B6F15528-21DE-4FAA-801E-634DDDAF4B2B}" type="slidenum">
              <a:rPr lang="en-US" smtClean="0"/>
              <a:t>23</a:t>
            </a:fld>
            <a:endParaRPr lang="en-US"/>
          </a:p>
        </p:txBody>
      </p:sp>
      <p:sp>
        <p:nvSpPr>
          <p:cNvPr id="6" name="TextBox 5">
            <a:extLst>
              <a:ext uri="{FF2B5EF4-FFF2-40B4-BE49-F238E27FC236}">
                <a16:creationId xmlns:a16="http://schemas.microsoft.com/office/drawing/2014/main" id="{A69CB355-D29E-6E37-B4FD-1C8EE3E7B510}"/>
              </a:ext>
            </a:extLst>
          </p:cNvPr>
          <p:cNvSpPr txBox="1"/>
          <p:nvPr/>
        </p:nvSpPr>
        <p:spPr>
          <a:xfrm>
            <a:off x="1219200" y="2133600"/>
            <a:ext cx="9856694" cy="2308324"/>
          </a:xfrm>
          <a:prstGeom prst="rect">
            <a:avLst/>
          </a:prstGeom>
          <a:noFill/>
        </p:spPr>
        <p:txBody>
          <a:bodyPr wrap="square">
            <a:spAutoFit/>
          </a:bodyPr>
          <a:lstStyle/>
          <a:p>
            <a:r>
              <a:rPr lang="en-US" sz="2400" dirty="0">
                <a:effectLst/>
                <a:latin typeface="+mn-lt"/>
              </a:rPr>
              <a:t>This report can be found by searching in the Smart Search bar in Sage-PCNX for Medi-Cal Eligibility Change Report (no dash, but a space between Medi and Cal) or by going to My Forms and select Avatar PM. Next select Billing. </a:t>
            </a:r>
          </a:p>
          <a:p>
            <a:endParaRPr lang="en-US" sz="2400" dirty="0">
              <a:effectLst/>
              <a:latin typeface="+mn-lt"/>
            </a:endParaRPr>
          </a:p>
          <a:p>
            <a:r>
              <a:rPr lang="en-US" sz="2400" dirty="0">
                <a:effectLst/>
                <a:latin typeface="+mn-lt"/>
              </a:rPr>
              <a:t>The Medi-Cal Eligibility Change Report </a:t>
            </a:r>
            <a:r>
              <a:rPr lang="en-US" sz="2400" dirty="0">
                <a:solidFill>
                  <a:schemeClr val="tx1"/>
                </a:solidFill>
                <a:effectLst/>
                <a:latin typeface="+mn-lt"/>
              </a:rPr>
              <a:t>can be found in Billing Reports.  This was only assigned to staff with </a:t>
            </a:r>
            <a:r>
              <a:rPr lang="en-US" sz="2400" dirty="0">
                <a:solidFill>
                  <a:schemeClr val="tx1"/>
                </a:solidFill>
                <a:latin typeface="+mn-lt"/>
              </a:rPr>
              <a:t>approved</a:t>
            </a:r>
            <a:r>
              <a:rPr lang="en-US" sz="2400" dirty="0">
                <a:solidFill>
                  <a:schemeClr val="tx1"/>
                </a:solidFill>
                <a:effectLst/>
                <a:latin typeface="+mn-lt"/>
              </a:rPr>
              <a:t> User </a:t>
            </a:r>
            <a:r>
              <a:rPr lang="en-US" sz="2400" dirty="0">
                <a:effectLst/>
                <a:latin typeface="+mn-lt"/>
              </a:rPr>
              <a:t>Roles. </a:t>
            </a:r>
            <a:endParaRPr lang="en-US" sz="2400" dirty="0">
              <a:latin typeface="+mn-lt"/>
            </a:endParaRPr>
          </a:p>
        </p:txBody>
      </p:sp>
      <p:sp>
        <p:nvSpPr>
          <p:cNvPr id="3" name="TextBox 2">
            <a:extLst>
              <a:ext uri="{FF2B5EF4-FFF2-40B4-BE49-F238E27FC236}">
                <a16:creationId xmlns:a16="http://schemas.microsoft.com/office/drawing/2014/main" id="{D52D000D-A10F-CD23-930B-975C785C87F0}"/>
              </a:ext>
            </a:extLst>
          </p:cNvPr>
          <p:cNvSpPr txBox="1"/>
          <p:nvPr/>
        </p:nvSpPr>
        <p:spPr>
          <a:xfrm>
            <a:off x="1537447" y="1273819"/>
            <a:ext cx="8763000" cy="523220"/>
          </a:xfrm>
          <a:prstGeom prst="rect">
            <a:avLst/>
          </a:prstGeom>
          <a:noFill/>
        </p:spPr>
        <p:txBody>
          <a:bodyPr wrap="square">
            <a:spAutoFit/>
          </a:bodyPr>
          <a:lstStyle/>
          <a:p>
            <a:r>
              <a:rPr lang="en-US" sz="2800" b="1" dirty="0">
                <a:latin typeface="+mn-lt"/>
              </a:rPr>
              <a:t>How do we access the Medi-Cal Eligibility Change Report?</a:t>
            </a:r>
            <a:endParaRPr lang="en-US" sz="2800" dirty="0">
              <a:latin typeface="+mn-lt"/>
            </a:endParaRPr>
          </a:p>
        </p:txBody>
      </p:sp>
    </p:spTree>
    <p:extLst>
      <p:ext uri="{BB962C8B-B14F-4D97-AF65-F5344CB8AC3E}">
        <p14:creationId xmlns:p14="http://schemas.microsoft.com/office/powerpoint/2010/main" val="1219209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04534-3672-EC38-3964-AF55C38A91C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3767C7-3F48-CC03-86F7-C4E57A09C2B5}"/>
              </a:ext>
            </a:extLst>
          </p:cNvPr>
          <p:cNvSpPr>
            <a:spLocks noGrp="1"/>
          </p:cNvSpPr>
          <p:nvPr>
            <p:ph type="sldNum" sz="quarter" idx="7"/>
          </p:nvPr>
        </p:nvSpPr>
        <p:spPr/>
        <p:txBody>
          <a:bodyPr/>
          <a:lstStyle/>
          <a:p>
            <a:fld id="{B6F15528-21DE-4FAA-801E-634DDDAF4B2B}" type="slidenum">
              <a:rPr lang="en-US" smtClean="0"/>
              <a:t>24</a:t>
            </a:fld>
            <a:endParaRPr lang="en-US"/>
          </a:p>
        </p:txBody>
      </p:sp>
      <p:sp>
        <p:nvSpPr>
          <p:cNvPr id="6" name="TextBox 5">
            <a:extLst>
              <a:ext uri="{FF2B5EF4-FFF2-40B4-BE49-F238E27FC236}">
                <a16:creationId xmlns:a16="http://schemas.microsoft.com/office/drawing/2014/main" id="{25C7F9E7-8B31-13DE-9D4A-1DD3B3FD964F}"/>
              </a:ext>
            </a:extLst>
          </p:cNvPr>
          <p:cNvSpPr txBox="1"/>
          <p:nvPr/>
        </p:nvSpPr>
        <p:spPr>
          <a:xfrm>
            <a:off x="1167653" y="2971800"/>
            <a:ext cx="9856694" cy="1200329"/>
          </a:xfrm>
          <a:prstGeom prst="rect">
            <a:avLst/>
          </a:prstGeom>
          <a:noFill/>
        </p:spPr>
        <p:txBody>
          <a:bodyPr wrap="square">
            <a:spAutoFit/>
          </a:bodyPr>
          <a:lstStyle/>
          <a:p>
            <a:r>
              <a:rPr lang="en-US" sz="2400" dirty="0">
                <a:effectLst/>
                <a:latin typeface="+mn-lt"/>
              </a:rPr>
              <a:t>The information in the report is guided by the month </a:t>
            </a:r>
            <a:r>
              <a:rPr lang="en-US" sz="2400" dirty="0">
                <a:solidFill>
                  <a:schemeClr val="tx1"/>
                </a:solidFill>
                <a:effectLst/>
                <a:latin typeface="+mn-lt"/>
              </a:rPr>
              <a:t>entered in the inquiry and the month just prior to it. Only those clients whose Medi-Cal eligibility </a:t>
            </a:r>
            <a:r>
              <a:rPr lang="en-US" sz="2400" dirty="0">
                <a:effectLst/>
                <a:latin typeface="+mn-lt"/>
              </a:rPr>
              <a:t>has changed during the designated period will show up in the report. </a:t>
            </a:r>
            <a:endParaRPr lang="en-US" sz="2400" dirty="0">
              <a:latin typeface="+mn-lt"/>
            </a:endParaRPr>
          </a:p>
        </p:txBody>
      </p:sp>
      <p:sp>
        <p:nvSpPr>
          <p:cNvPr id="3" name="TextBox 2">
            <a:extLst>
              <a:ext uri="{FF2B5EF4-FFF2-40B4-BE49-F238E27FC236}">
                <a16:creationId xmlns:a16="http://schemas.microsoft.com/office/drawing/2014/main" id="{2F86AA53-4817-2935-DADE-B7BA77C7E137}"/>
              </a:ext>
            </a:extLst>
          </p:cNvPr>
          <p:cNvSpPr txBox="1"/>
          <p:nvPr/>
        </p:nvSpPr>
        <p:spPr>
          <a:xfrm>
            <a:off x="1167653" y="1371600"/>
            <a:ext cx="9829800" cy="954107"/>
          </a:xfrm>
          <a:prstGeom prst="rect">
            <a:avLst/>
          </a:prstGeom>
          <a:noFill/>
        </p:spPr>
        <p:txBody>
          <a:bodyPr wrap="square">
            <a:spAutoFit/>
          </a:bodyPr>
          <a:lstStyle/>
          <a:p>
            <a:r>
              <a:rPr lang="en-US" sz="2800" b="1" dirty="0">
                <a:latin typeface="+mn-lt"/>
              </a:rPr>
              <a:t>I ran the Medi-Cal Eligibility Change Report but it’s not listing all our clients.  Is the report correct? </a:t>
            </a:r>
            <a:endParaRPr lang="en-US" sz="2800" dirty="0">
              <a:latin typeface="+mn-lt"/>
            </a:endParaRPr>
          </a:p>
        </p:txBody>
      </p:sp>
    </p:spTree>
    <p:extLst>
      <p:ext uri="{BB962C8B-B14F-4D97-AF65-F5344CB8AC3E}">
        <p14:creationId xmlns:p14="http://schemas.microsoft.com/office/powerpoint/2010/main" val="245977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5AC53-09AC-A663-E55F-C9056D09361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9C5D40B-B749-A492-82A2-15604C9C70D0}"/>
              </a:ext>
            </a:extLst>
          </p:cNvPr>
          <p:cNvSpPr>
            <a:spLocks noGrp="1"/>
          </p:cNvSpPr>
          <p:nvPr>
            <p:ph type="sldNum" sz="quarter" idx="7"/>
          </p:nvPr>
        </p:nvSpPr>
        <p:spPr/>
        <p:txBody>
          <a:bodyPr/>
          <a:lstStyle/>
          <a:p>
            <a:fld id="{B6F15528-21DE-4FAA-801E-634DDDAF4B2B}" type="slidenum">
              <a:rPr lang="en-US" smtClean="0"/>
              <a:t>25</a:t>
            </a:fld>
            <a:endParaRPr lang="en-US"/>
          </a:p>
        </p:txBody>
      </p:sp>
      <p:sp>
        <p:nvSpPr>
          <p:cNvPr id="4" name="TextBox 3">
            <a:extLst>
              <a:ext uri="{FF2B5EF4-FFF2-40B4-BE49-F238E27FC236}">
                <a16:creationId xmlns:a16="http://schemas.microsoft.com/office/drawing/2014/main" id="{49D5D82B-0951-2EDF-B8A7-44D2E40D0FA8}"/>
              </a:ext>
            </a:extLst>
          </p:cNvPr>
          <p:cNvSpPr txBox="1"/>
          <p:nvPr/>
        </p:nvSpPr>
        <p:spPr>
          <a:xfrm>
            <a:off x="2133600" y="1530199"/>
            <a:ext cx="7391399" cy="523220"/>
          </a:xfrm>
          <a:prstGeom prst="rect">
            <a:avLst/>
          </a:prstGeom>
          <a:noFill/>
        </p:spPr>
        <p:txBody>
          <a:bodyPr wrap="square">
            <a:spAutoFit/>
          </a:bodyPr>
          <a:lstStyle/>
          <a:p>
            <a:r>
              <a:rPr lang="en-US" sz="2800" b="1" dirty="0">
                <a:latin typeface="+mn-lt"/>
              </a:rPr>
              <a:t>Will this population be eligible for RBH? </a:t>
            </a:r>
            <a:r>
              <a:rPr lang="en-US" sz="2800" b="1" dirty="0">
                <a:solidFill>
                  <a:srgbClr val="FFC000"/>
                </a:solidFill>
                <a:latin typeface="+mn-lt"/>
              </a:rPr>
              <a:t>YES</a:t>
            </a:r>
          </a:p>
        </p:txBody>
      </p:sp>
      <p:sp>
        <p:nvSpPr>
          <p:cNvPr id="7" name="TextBox 6">
            <a:extLst>
              <a:ext uri="{FF2B5EF4-FFF2-40B4-BE49-F238E27FC236}">
                <a16:creationId xmlns:a16="http://schemas.microsoft.com/office/drawing/2014/main" id="{599E214F-F90C-7DED-69CC-15D0A462FDF6}"/>
              </a:ext>
            </a:extLst>
          </p:cNvPr>
          <p:cNvSpPr txBox="1"/>
          <p:nvPr/>
        </p:nvSpPr>
        <p:spPr>
          <a:xfrm>
            <a:off x="1167653" y="2895600"/>
            <a:ext cx="9856694" cy="1200329"/>
          </a:xfrm>
          <a:prstGeom prst="rect">
            <a:avLst/>
          </a:prstGeom>
          <a:noFill/>
        </p:spPr>
        <p:txBody>
          <a:bodyPr wrap="square">
            <a:spAutoFit/>
          </a:bodyPr>
          <a:lstStyle/>
          <a:p>
            <a:r>
              <a:rPr lang="en-US" sz="2400" dirty="0">
                <a:effectLst/>
                <a:latin typeface="+mn-lt"/>
              </a:rPr>
              <a:t>The CIFP guarantor will cover the same services as DMC and RBH benefits. Any service listed on the Rates and Standards Matrix will be covered exactly the same as other guarantors. </a:t>
            </a:r>
            <a:endParaRPr lang="en-US" sz="2400" dirty="0">
              <a:latin typeface="+mn-lt"/>
            </a:endParaRPr>
          </a:p>
        </p:txBody>
      </p:sp>
    </p:spTree>
    <p:extLst>
      <p:ext uri="{BB962C8B-B14F-4D97-AF65-F5344CB8AC3E}">
        <p14:creationId xmlns:p14="http://schemas.microsoft.com/office/powerpoint/2010/main" val="3142241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AA1F9-DD6E-ACA5-C9E7-E235828A430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83C2CC-91ED-3355-60C4-4FBB49DECB1D}"/>
              </a:ext>
            </a:extLst>
          </p:cNvPr>
          <p:cNvSpPr>
            <a:spLocks noGrp="1"/>
          </p:cNvSpPr>
          <p:nvPr>
            <p:ph type="sldNum" sz="quarter" idx="7"/>
          </p:nvPr>
        </p:nvSpPr>
        <p:spPr/>
        <p:txBody>
          <a:bodyPr/>
          <a:lstStyle/>
          <a:p>
            <a:fld id="{B6F15528-21DE-4FAA-801E-634DDDAF4B2B}" type="slidenum">
              <a:rPr lang="en-US" smtClean="0"/>
              <a:t>26</a:t>
            </a:fld>
            <a:endParaRPr lang="en-US"/>
          </a:p>
        </p:txBody>
      </p:sp>
      <p:sp>
        <p:nvSpPr>
          <p:cNvPr id="6" name="TextBox 5">
            <a:extLst>
              <a:ext uri="{FF2B5EF4-FFF2-40B4-BE49-F238E27FC236}">
                <a16:creationId xmlns:a16="http://schemas.microsoft.com/office/drawing/2014/main" id="{F36C65AF-B9B9-31B8-308B-93897FAB10A5}"/>
              </a:ext>
            </a:extLst>
          </p:cNvPr>
          <p:cNvSpPr txBox="1"/>
          <p:nvPr/>
        </p:nvSpPr>
        <p:spPr>
          <a:xfrm>
            <a:off x="1205039" y="2019322"/>
            <a:ext cx="9932894" cy="3046988"/>
          </a:xfrm>
          <a:prstGeom prst="rect">
            <a:avLst/>
          </a:prstGeom>
          <a:noFill/>
        </p:spPr>
        <p:txBody>
          <a:bodyPr wrap="square">
            <a:spAutoFit/>
          </a:bodyPr>
          <a:lstStyle/>
          <a:p>
            <a:r>
              <a:rPr lang="en-US" sz="2400" dirty="0">
                <a:solidFill>
                  <a:schemeClr val="tx1"/>
                </a:solidFill>
                <a:effectLst/>
                <a:latin typeface="+mn-lt"/>
              </a:rPr>
              <a:t>Clients with Medi-Cal only need DMC coverage to access any service within SAPC. Providers must check the aid code assigned by DPSS against the DHCS Medi-Cal Aid Code Chart to verify if the aid code has full scope coverage. </a:t>
            </a:r>
          </a:p>
          <a:p>
            <a:endParaRPr lang="en-US" sz="2400" dirty="0">
              <a:solidFill>
                <a:schemeClr val="tx1"/>
              </a:solidFill>
              <a:latin typeface="+mn-lt"/>
            </a:endParaRPr>
          </a:p>
          <a:p>
            <a:r>
              <a:rPr lang="en-US" sz="2400" dirty="0">
                <a:solidFill>
                  <a:schemeClr val="tx1"/>
                </a:solidFill>
                <a:effectLst/>
                <a:latin typeface="+mn-lt"/>
              </a:rPr>
              <a:t>Clients who are</a:t>
            </a:r>
            <a:r>
              <a:rPr lang="en-US" sz="2400" dirty="0">
                <a:solidFill>
                  <a:schemeClr val="tx1"/>
                </a:solidFill>
                <a:latin typeface="+mn-lt"/>
              </a:rPr>
              <a:t> not eligible for</a:t>
            </a:r>
            <a:r>
              <a:rPr lang="en-US" sz="2400" dirty="0">
                <a:solidFill>
                  <a:schemeClr val="tx1"/>
                </a:solidFill>
                <a:effectLst/>
                <a:latin typeface="+mn-lt"/>
              </a:rPr>
              <a:t> Medi-Cal or Other Funding Programs found in the </a:t>
            </a:r>
            <a:r>
              <a:rPr lang="en-US" sz="2400" dirty="0" err="1">
                <a:solidFill>
                  <a:schemeClr val="tx1"/>
                </a:solidFill>
                <a:effectLst/>
                <a:latin typeface="+mn-lt"/>
              </a:rPr>
              <a:t>CalOMS</a:t>
            </a:r>
            <a:r>
              <a:rPr lang="en-US" sz="2400" dirty="0">
                <a:solidFill>
                  <a:schemeClr val="tx1"/>
                </a:solidFill>
                <a:effectLst/>
                <a:latin typeface="+mn-lt"/>
              </a:rPr>
              <a:t> and</a:t>
            </a:r>
            <a:r>
              <a:rPr lang="en-US" sz="2400" dirty="0">
                <a:solidFill>
                  <a:schemeClr val="tx1"/>
                </a:solidFill>
                <a:latin typeface="+mn-lt"/>
              </a:rPr>
              <a:t> have an unsatisfactory immigration status</a:t>
            </a:r>
            <a:r>
              <a:rPr lang="en-US" sz="2400" dirty="0">
                <a:solidFill>
                  <a:schemeClr val="tx1"/>
                </a:solidFill>
                <a:effectLst/>
                <a:latin typeface="+mn-lt"/>
              </a:rPr>
              <a:t> meet the criteria for CIFP. </a:t>
            </a:r>
            <a:r>
              <a:rPr lang="en-US" sz="2400" dirty="0">
                <a:solidFill>
                  <a:schemeClr val="tx1"/>
                </a:solidFill>
                <a:latin typeface="+mn-lt"/>
              </a:rPr>
              <a:t> P</a:t>
            </a:r>
            <a:r>
              <a:rPr lang="en-US" sz="2400" dirty="0">
                <a:solidFill>
                  <a:schemeClr val="tx1"/>
                </a:solidFill>
                <a:effectLst/>
                <a:latin typeface="+mn-lt"/>
              </a:rPr>
              <a:t>roviders can </a:t>
            </a:r>
            <a:r>
              <a:rPr lang="en-US" sz="2400" dirty="0">
                <a:effectLst/>
                <a:latin typeface="+mn-lt"/>
              </a:rPr>
              <a:t>admit them under the CIFP funding/guarantor to receive any SAPC service. </a:t>
            </a:r>
            <a:endParaRPr lang="en-US" sz="2400" dirty="0">
              <a:latin typeface="+mn-lt"/>
            </a:endParaRPr>
          </a:p>
        </p:txBody>
      </p:sp>
      <p:sp>
        <p:nvSpPr>
          <p:cNvPr id="3" name="TextBox 2">
            <a:extLst>
              <a:ext uri="{FF2B5EF4-FFF2-40B4-BE49-F238E27FC236}">
                <a16:creationId xmlns:a16="http://schemas.microsoft.com/office/drawing/2014/main" id="{69AD8797-6533-332B-9447-CF9AEEDA92E3}"/>
              </a:ext>
            </a:extLst>
          </p:cNvPr>
          <p:cNvSpPr txBox="1"/>
          <p:nvPr/>
        </p:nvSpPr>
        <p:spPr>
          <a:xfrm>
            <a:off x="1205039" y="837584"/>
            <a:ext cx="9932894" cy="954107"/>
          </a:xfrm>
          <a:prstGeom prst="rect">
            <a:avLst/>
          </a:prstGeom>
          <a:noFill/>
        </p:spPr>
        <p:txBody>
          <a:bodyPr wrap="square">
            <a:spAutoFit/>
          </a:bodyPr>
          <a:lstStyle/>
          <a:p>
            <a:r>
              <a:rPr lang="en-US" sz="2800" b="1" dirty="0">
                <a:solidFill>
                  <a:schemeClr val="tx1"/>
                </a:solidFill>
                <a:latin typeface="+mn-lt"/>
              </a:rPr>
              <a:t>How can the client receive outpatient services without full scope Medi-Cal? </a:t>
            </a:r>
            <a:endParaRPr lang="en-US" sz="2800" dirty="0">
              <a:solidFill>
                <a:schemeClr val="tx1"/>
              </a:solidFill>
              <a:latin typeface="+mn-lt"/>
            </a:endParaRPr>
          </a:p>
        </p:txBody>
      </p:sp>
    </p:spTree>
    <p:extLst>
      <p:ext uri="{BB962C8B-B14F-4D97-AF65-F5344CB8AC3E}">
        <p14:creationId xmlns:p14="http://schemas.microsoft.com/office/powerpoint/2010/main" val="3221948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9FD04-4353-AEC0-A672-2AA9C0D6F65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91301F-EDD5-FED5-BFFB-522F74FD4AD4}"/>
              </a:ext>
            </a:extLst>
          </p:cNvPr>
          <p:cNvSpPr>
            <a:spLocks noGrp="1"/>
          </p:cNvSpPr>
          <p:nvPr>
            <p:ph type="sldNum" sz="quarter" idx="7"/>
          </p:nvPr>
        </p:nvSpPr>
        <p:spPr/>
        <p:txBody>
          <a:bodyPr/>
          <a:lstStyle/>
          <a:p>
            <a:fld id="{B6F15528-21DE-4FAA-801E-634DDDAF4B2B}" type="slidenum">
              <a:rPr lang="en-US" smtClean="0"/>
              <a:t>27</a:t>
            </a:fld>
            <a:endParaRPr lang="en-US"/>
          </a:p>
        </p:txBody>
      </p:sp>
      <p:sp>
        <p:nvSpPr>
          <p:cNvPr id="6" name="TextBox 5">
            <a:extLst>
              <a:ext uri="{FF2B5EF4-FFF2-40B4-BE49-F238E27FC236}">
                <a16:creationId xmlns:a16="http://schemas.microsoft.com/office/drawing/2014/main" id="{33C89068-A1E2-DC66-BDC3-D9FF3E9CE089}"/>
              </a:ext>
            </a:extLst>
          </p:cNvPr>
          <p:cNvSpPr txBox="1"/>
          <p:nvPr/>
        </p:nvSpPr>
        <p:spPr>
          <a:xfrm>
            <a:off x="995855" y="3124200"/>
            <a:ext cx="10287000" cy="2308324"/>
          </a:xfrm>
          <a:prstGeom prst="rect">
            <a:avLst/>
          </a:prstGeom>
          <a:noFill/>
        </p:spPr>
        <p:txBody>
          <a:bodyPr wrap="square">
            <a:spAutoFit/>
          </a:bodyPr>
          <a:lstStyle/>
          <a:p>
            <a:r>
              <a:rPr lang="en-US" sz="2400" dirty="0">
                <a:effectLst/>
                <a:latin typeface="+mn-lt"/>
              </a:rPr>
              <a:t>No, provider agencies are not required to complete intake documentation.</a:t>
            </a:r>
          </a:p>
          <a:p>
            <a:endParaRPr lang="en-US" sz="2400" dirty="0">
              <a:solidFill>
                <a:schemeClr val="tx1"/>
              </a:solidFill>
              <a:effectLst/>
              <a:latin typeface="+mn-lt"/>
            </a:endParaRPr>
          </a:p>
          <a:p>
            <a:r>
              <a:rPr lang="en-US" sz="2400" dirty="0">
                <a:solidFill>
                  <a:schemeClr val="tx1"/>
                </a:solidFill>
                <a:latin typeface="+mn-lt"/>
              </a:rPr>
              <a:t>U</a:t>
            </a:r>
            <a:r>
              <a:rPr lang="en-US" sz="2400" dirty="0">
                <a:solidFill>
                  <a:schemeClr val="tx1"/>
                </a:solidFill>
                <a:effectLst/>
                <a:latin typeface="+mn-lt"/>
              </a:rPr>
              <a:t>pdates must be made</a:t>
            </a:r>
            <a:r>
              <a:rPr lang="en-US" sz="2400" dirty="0">
                <a:solidFill>
                  <a:schemeClr val="tx1"/>
                </a:solidFill>
                <a:latin typeface="+mn-lt"/>
              </a:rPr>
              <a:t> in the</a:t>
            </a:r>
            <a:r>
              <a:rPr lang="en-US" sz="2400" dirty="0">
                <a:solidFill>
                  <a:schemeClr val="tx1"/>
                </a:solidFill>
                <a:effectLst/>
                <a:latin typeface="+mn-lt"/>
              </a:rPr>
              <a:t> Financial </a:t>
            </a:r>
            <a:r>
              <a:rPr lang="en-US" sz="2400" dirty="0">
                <a:effectLst/>
                <a:latin typeface="+mn-lt"/>
              </a:rPr>
              <a:t>Eligibility. </a:t>
            </a:r>
          </a:p>
          <a:p>
            <a:endParaRPr lang="en-US" sz="2400" dirty="0">
              <a:latin typeface="+mn-lt"/>
            </a:endParaRPr>
          </a:p>
          <a:p>
            <a:r>
              <a:rPr lang="en-US" sz="2400" dirty="0">
                <a:latin typeface="+mn-lt"/>
              </a:rPr>
              <a:t>The existing Cal-OMS admission must be discharged and a new Cal-OMS admission completed under the CIFP coverage in Other Funding Programs. </a:t>
            </a:r>
          </a:p>
        </p:txBody>
      </p:sp>
      <p:sp>
        <p:nvSpPr>
          <p:cNvPr id="3" name="TextBox 2">
            <a:extLst>
              <a:ext uri="{FF2B5EF4-FFF2-40B4-BE49-F238E27FC236}">
                <a16:creationId xmlns:a16="http://schemas.microsoft.com/office/drawing/2014/main" id="{124C97ED-9285-40CD-5C5E-1638DA0800AD}"/>
              </a:ext>
            </a:extLst>
          </p:cNvPr>
          <p:cNvSpPr txBox="1"/>
          <p:nvPr/>
        </p:nvSpPr>
        <p:spPr>
          <a:xfrm>
            <a:off x="995855" y="1015242"/>
            <a:ext cx="10586545" cy="1815882"/>
          </a:xfrm>
          <a:prstGeom prst="rect">
            <a:avLst/>
          </a:prstGeom>
          <a:noFill/>
        </p:spPr>
        <p:txBody>
          <a:bodyPr wrap="square">
            <a:spAutoFit/>
          </a:bodyPr>
          <a:lstStyle/>
          <a:p>
            <a:r>
              <a:rPr lang="en-US" sz="2800" b="1" dirty="0">
                <a:latin typeface="+mn-lt"/>
              </a:rPr>
              <a:t>For the existing client, does all the intake documentation need to be completed again when we discharge them from Cal-OMS and create the new admission. Is there any documentation that needs to be entered in the patient file to document this change? </a:t>
            </a:r>
            <a:endParaRPr lang="en-US" sz="2800" dirty="0">
              <a:latin typeface="+mn-lt"/>
            </a:endParaRPr>
          </a:p>
        </p:txBody>
      </p:sp>
    </p:spTree>
    <p:extLst>
      <p:ext uri="{BB962C8B-B14F-4D97-AF65-F5344CB8AC3E}">
        <p14:creationId xmlns:p14="http://schemas.microsoft.com/office/powerpoint/2010/main" val="3919993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85482C-FA2F-A84F-59A9-C9C7486E5C81}"/>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C96D55E6-C011-2889-FC7B-33195A43E04E}"/>
              </a:ext>
            </a:extLst>
          </p:cNvPr>
          <p:cNvGrpSpPr/>
          <p:nvPr/>
        </p:nvGrpSpPr>
        <p:grpSpPr>
          <a:xfrm>
            <a:off x="0" y="0"/>
            <a:ext cx="12192000" cy="775335"/>
            <a:chOff x="0" y="0"/>
            <a:chExt cx="12192000" cy="775335"/>
          </a:xfrm>
        </p:grpSpPr>
        <p:pic>
          <p:nvPicPr>
            <p:cNvPr id="3" name="object 3">
              <a:extLst>
                <a:ext uri="{FF2B5EF4-FFF2-40B4-BE49-F238E27FC236}">
                  <a16:creationId xmlns:a16="http://schemas.microsoft.com/office/drawing/2014/main" id="{4E8A7F7A-79CD-C7A8-6EF9-728BA19DC137}"/>
                </a:ext>
              </a:extLst>
            </p:cNvPr>
            <p:cNvPicPr/>
            <p:nvPr/>
          </p:nvPicPr>
          <p:blipFill>
            <a:blip r:embed="rId2" cstate="print"/>
            <a:stretch>
              <a:fillRect/>
            </a:stretch>
          </p:blipFill>
          <p:spPr>
            <a:xfrm>
              <a:off x="0" y="0"/>
              <a:ext cx="12192000" cy="695807"/>
            </a:xfrm>
            <a:prstGeom prst="rect">
              <a:avLst/>
            </a:prstGeom>
          </p:spPr>
        </p:pic>
        <p:pic>
          <p:nvPicPr>
            <p:cNvPr id="4" name="object 4">
              <a:extLst>
                <a:ext uri="{FF2B5EF4-FFF2-40B4-BE49-F238E27FC236}">
                  <a16:creationId xmlns:a16="http://schemas.microsoft.com/office/drawing/2014/main" id="{699A41F7-D3C2-9F32-1096-3135618FB7A5}"/>
                </a:ext>
              </a:extLst>
            </p:cNvPr>
            <p:cNvPicPr/>
            <p:nvPr/>
          </p:nvPicPr>
          <p:blipFill>
            <a:blip r:embed="rId3" cstate="print"/>
            <a:stretch>
              <a:fillRect/>
            </a:stretch>
          </p:blipFill>
          <p:spPr>
            <a:xfrm>
              <a:off x="9703308" y="71628"/>
              <a:ext cx="1937003" cy="576071"/>
            </a:xfrm>
            <a:prstGeom prst="rect">
              <a:avLst/>
            </a:prstGeom>
          </p:spPr>
        </p:pic>
        <p:pic>
          <p:nvPicPr>
            <p:cNvPr id="5" name="object 5">
              <a:extLst>
                <a:ext uri="{FF2B5EF4-FFF2-40B4-BE49-F238E27FC236}">
                  <a16:creationId xmlns:a16="http://schemas.microsoft.com/office/drawing/2014/main" id="{A5883551-CF38-3EE0-2F0F-4994F6E01751}"/>
                </a:ext>
              </a:extLst>
            </p:cNvPr>
            <p:cNvPicPr/>
            <p:nvPr/>
          </p:nvPicPr>
          <p:blipFill>
            <a:blip r:embed="rId4" cstate="print"/>
            <a:stretch>
              <a:fillRect/>
            </a:stretch>
          </p:blipFill>
          <p:spPr>
            <a:xfrm>
              <a:off x="9766693" y="133883"/>
              <a:ext cx="1792973" cy="433120"/>
            </a:xfrm>
            <a:prstGeom prst="rect">
              <a:avLst/>
            </a:prstGeom>
          </p:spPr>
        </p:pic>
        <p:pic>
          <p:nvPicPr>
            <p:cNvPr id="6" name="object 6">
              <a:extLst>
                <a:ext uri="{FF2B5EF4-FFF2-40B4-BE49-F238E27FC236}">
                  <a16:creationId xmlns:a16="http://schemas.microsoft.com/office/drawing/2014/main" id="{8A3AB76B-CDEA-495A-4AE9-91854966AFB1}"/>
                </a:ext>
              </a:extLst>
            </p:cNvPr>
            <p:cNvPicPr/>
            <p:nvPr/>
          </p:nvPicPr>
          <p:blipFill>
            <a:blip r:embed="rId5" cstate="print"/>
            <a:stretch>
              <a:fillRect/>
            </a:stretch>
          </p:blipFill>
          <p:spPr>
            <a:xfrm>
              <a:off x="8816632" y="59969"/>
              <a:ext cx="762418" cy="571814"/>
            </a:xfrm>
            <a:prstGeom prst="rect">
              <a:avLst/>
            </a:prstGeom>
          </p:spPr>
        </p:pic>
        <p:sp>
          <p:nvSpPr>
            <p:cNvPr id="7" name="object 7">
              <a:extLst>
                <a:ext uri="{FF2B5EF4-FFF2-40B4-BE49-F238E27FC236}">
                  <a16:creationId xmlns:a16="http://schemas.microsoft.com/office/drawing/2014/main" id="{10AFD91E-49A9-4C0B-8B26-90BD54D35729}"/>
                </a:ext>
              </a:extLst>
            </p:cNvPr>
            <p:cNvSpPr/>
            <p:nvPr/>
          </p:nvSpPr>
          <p:spPr>
            <a:xfrm>
              <a:off x="0" y="691730"/>
              <a:ext cx="4004310" cy="83820"/>
            </a:xfrm>
            <a:custGeom>
              <a:avLst/>
              <a:gdLst/>
              <a:ahLst/>
              <a:cxnLst/>
              <a:rect l="l" t="t" r="r" b="b"/>
              <a:pathLst>
                <a:path w="4004310" h="83820">
                  <a:moveTo>
                    <a:pt x="0" y="83426"/>
                  </a:moveTo>
                  <a:lnTo>
                    <a:pt x="4004119" y="83426"/>
                  </a:lnTo>
                  <a:lnTo>
                    <a:pt x="4004119" y="0"/>
                  </a:lnTo>
                  <a:lnTo>
                    <a:pt x="0" y="0"/>
                  </a:lnTo>
                  <a:lnTo>
                    <a:pt x="0" y="83426"/>
                  </a:lnTo>
                  <a:close/>
                </a:path>
              </a:pathLst>
            </a:custGeom>
            <a:solidFill>
              <a:srgbClr val="C5B783"/>
            </a:solidFill>
          </p:spPr>
          <p:txBody>
            <a:bodyPr wrap="square" lIns="0" tIns="0" rIns="0" bIns="0" rtlCol="0"/>
            <a:lstStyle/>
            <a:p>
              <a:endParaRPr/>
            </a:p>
          </p:txBody>
        </p:sp>
        <p:sp>
          <p:nvSpPr>
            <p:cNvPr id="8" name="object 8">
              <a:extLst>
                <a:ext uri="{FF2B5EF4-FFF2-40B4-BE49-F238E27FC236}">
                  <a16:creationId xmlns:a16="http://schemas.microsoft.com/office/drawing/2014/main" id="{A60AE13D-02B6-958B-ADD8-A38E595245B7}"/>
                </a:ext>
              </a:extLst>
            </p:cNvPr>
            <p:cNvSpPr/>
            <p:nvPr/>
          </p:nvSpPr>
          <p:spPr>
            <a:xfrm>
              <a:off x="4004119" y="691730"/>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CF7E00"/>
            </a:solidFill>
          </p:spPr>
          <p:txBody>
            <a:bodyPr wrap="square" lIns="0" tIns="0" rIns="0" bIns="0" rtlCol="0"/>
            <a:lstStyle/>
            <a:p>
              <a:endParaRPr/>
            </a:p>
          </p:txBody>
        </p:sp>
        <p:sp>
          <p:nvSpPr>
            <p:cNvPr id="9" name="object 9">
              <a:extLst>
                <a:ext uri="{FF2B5EF4-FFF2-40B4-BE49-F238E27FC236}">
                  <a16:creationId xmlns:a16="http://schemas.microsoft.com/office/drawing/2014/main" id="{4999F942-BF27-13A7-D6AF-87B6345B49CC}"/>
                </a:ext>
              </a:extLst>
            </p:cNvPr>
            <p:cNvSpPr/>
            <p:nvPr/>
          </p:nvSpPr>
          <p:spPr>
            <a:xfrm>
              <a:off x="8096999" y="691730"/>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789D49"/>
            </a:solidFill>
          </p:spPr>
          <p:txBody>
            <a:bodyPr wrap="square" lIns="0" tIns="0" rIns="0" bIns="0" rtlCol="0"/>
            <a:lstStyle/>
            <a:p>
              <a:endParaRPr/>
            </a:p>
          </p:txBody>
        </p:sp>
      </p:grpSp>
      <p:grpSp>
        <p:nvGrpSpPr>
          <p:cNvPr id="10" name="object 10">
            <a:extLst>
              <a:ext uri="{FF2B5EF4-FFF2-40B4-BE49-F238E27FC236}">
                <a16:creationId xmlns:a16="http://schemas.microsoft.com/office/drawing/2014/main" id="{DB1F3751-31A0-1305-E3C6-D075E5181D09}"/>
              </a:ext>
            </a:extLst>
          </p:cNvPr>
          <p:cNvGrpSpPr/>
          <p:nvPr/>
        </p:nvGrpSpPr>
        <p:grpSpPr>
          <a:xfrm>
            <a:off x="0" y="1955800"/>
            <a:ext cx="12192635" cy="3943985"/>
            <a:chOff x="0" y="1955800"/>
            <a:chExt cx="12192635" cy="3943985"/>
          </a:xfrm>
        </p:grpSpPr>
        <p:pic>
          <p:nvPicPr>
            <p:cNvPr id="11" name="object 11">
              <a:extLst>
                <a:ext uri="{FF2B5EF4-FFF2-40B4-BE49-F238E27FC236}">
                  <a16:creationId xmlns:a16="http://schemas.microsoft.com/office/drawing/2014/main" id="{73603360-42D7-9A80-EF55-93F33E115F76}"/>
                </a:ext>
              </a:extLst>
            </p:cNvPr>
            <p:cNvPicPr/>
            <p:nvPr/>
          </p:nvPicPr>
          <p:blipFill>
            <a:blip r:embed="rId6" cstate="print"/>
            <a:stretch>
              <a:fillRect/>
            </a:stretch>
          </p:blipFill>
          <p:spPr>
            <a:xfrm>
              <a:off x="0" y="1955800"/>
              <a:ext cx="12189891" cy="101600"/>
            </a:xfrm>
            <a:prstGeom prst="rect">
              <a:avLst/>
            </a:prstGeom>
          </p:spPr>
        </p:pic>
        <p:pic>
          <p:nvPicPr>
            <p:cNvPr id="12" name="object 12">
              <a:extLst>
                <a:ext uri="{FF2B5EF4-FFF2-40B4-BE49-F238E27FC236}">
                  <a16:creationId xmlns:a16="http://schemas.microsoft.com/office/drawing/2014/main" id="{0180AF08-4FA0-8F11-9B46-751AA5A29DF9}"/>
                </a:ext>
              </a:extLst>
            </p:cNvPr>
            <p:cNvPicPr/>
            <p:nvPr/>
          </p:nvPicPr>
          <p:blipFill>
            <a:blip r:embed="rId7" cstate="print"/>
            <a:stretch>
              <a:fillRect/>
            </a:stretch>
          </p:blipFill>
          <p:spPr>
            <a:xfrm>
              <a:off x="0" y="1955800"/>
              <a:ext cx="12192000" cy="3943438"/>
            </a:xfrm>
            <a:prstGeom prst="rect">
              <a:avLst/>
            </a:prstGeom>
          </p:spPr>
        </p:pic>
        <p:pic>
          <p:nvPicPr>
            <p:cNvPr id="13" name="object 13">
              <a:extLst>
                <a:ext uri="{FF2B5EF4-FFF2-40B4-BE49-F238E27FC236}">
                  <a16:creationId xmlns:a16="http://schemas.microsoft.com/office/drawing/2014/main" id="{37B56541-99EC-8243-5715-74064721F14A}"/>
                </a:ext>
              </a:extLst>
            </p:cNvPr>
            <p:cNvPicPr/>
            <p:nvPr/>
          </p:nvPicPr>
          <p:blipFill>
            <a:blip r:embed="rId8" cstate="print"/>
            <a:stretch>
              <a:fillRect/>
            </a:stretch>
          </p:blipFill>
          <p:spPr>
            <a:xfrm>
              <a:off x="8605964" y="2527300"/>
              <a:ext cx="3586048" cy="3266045"/>
            </a:xfrm>
            <a:prstGeom prst="rect">
              <a:avLst/>
            </a:prstGeom>
          </p:spPr>
        </p:pic>
        <p:sp>
          <p:nvSpPr>
            <p:cNvPr id="14" name="object 14">
              <a:extLst>
                <a:ext uri="{FF2B5EF4-FFF2-40B4-BE49-F238E27FC236}">
                  <a16:creationId xmlns:a16="http://schemas.microsoft.com/office/drawing/2014/main" id="{0C3F3C29-25AA-F7A6-B222-86490ED380C9}"/>
                </a:ext>
              </a:extLst>
            </p:cNvPr>
            <p:cNvSpPr/>
            <p:nvPr/>
          </p:nvSpPr>
          <p:spPr>
            <a:xfrm>
              <a:off x="1" y="2044701"/>
              <a:ext cx="12190095" cy="25400"/>
            </a:xfrm>
            <a:custGeom>
              <a:avLst/>
              <a:gdLst/>
              <a:ahLst/>
              <a:cxnLst/>
              <a:rect l="l" t="t" r="r" b="b"/>
              <a:pathLst>
                <a:path w="12190095" h="25400">
                  <a:moveTo>
                    <a:pt x="0" y="25400"/>
                  </a:moveTo>
                  <a:lnTo>
                    <a:pt x="12189879" y="25400"/>
                  </a:lnTo>
                  <a:lnTo>
                    <a:pt x="12189879" y="0"/>
                  </a:lnTo>
                  <a:lnTo>
                    <a:pt x="0" y="0"/>
                  </a:lnTo>
                  <a:lnTo>
                    <a:pt x="0" y="25400"/>
                  </a:lnTo>
                  <a:close/>
                </a:path>
              </a:pathLst>
            </a:custGeom>
            <a:solidFill>
              <a:srgbClr val="EDB011"/>
            </a:solidFill>
          </p:spPr>
          <p:txBody>
            <a:bodyPr wrap="square" lIns="0" tIns="0" rIns="0" bIns="0" rtlCol="0"/>
            <a:lstStyle/>
            <a:p>
              <a:endParaRPr/>
            </a:p>
          </p:txBody>
        </p:sp>
        <p:sp>
          <p:nvSpPr>
            <p:cNvPr id="15" name="object 15">
              <a:extLst>
                <a:ext uri="{FF2B5EF4-FFF2-40B4-BE49-F238E27FC236}">
                  <a16:creationId xmlns:a16="http://schemas.microsoft.com/office/drawing/2014/main" id="{4D90C0AB-6C0D-A1B5-223B-10C203059FC6}"/>
                </a:ext>
              </a:extLst>
            </p:cNvPr>
            <p:cNvSpPr/>
            <p:nvPr/>
          </p:nvSpPr>
          <p:spPr>
            <a:xfrm>
              <a:off x="2117" y="5691746"/>
              <a:ext cx="12190095" cy="0"/>
            </a:xfrm>
            <a:custGeom>
              <a:avLst/>
              <a:gdLst/>
              <a:ahLst/>
              <a:cxnLst/>
              <a:rect l="l" t="t" r="r" b="b"/>
              <a:pathLst>
                <a:path w="12190095">
                  <a:moveTo>
                    <a:pt x="0" y="0"/>
                  </a:moveTo>
                  <a:lnTo>
                    <a:pt x="12189879" y="0"/>
                  </a:lnTo>
                </a:path>
              </a:pathLst>
            </a:custGeom>
            <a:ln w="25400">
              <a:solidFill>
                <a:srgbClr val="EDB011"/>
              </a:solidFill>
            </a:ln>
          </p:spPr>
          <p:txBody>
            <a:bodyPr wrap="square" lIns="0" tIns="0" rIns="0" bIns="0" rtlCol="0"/>
            <a:lstStyle/>
            <a:p>
              <a:endParaRPr/>
            </a:p>
          </p:txBody>
        </p:sp>
      </p:grpSp>
      <p:sp>
        <p:nvSpPr>
          <p:cNvPr id="16" name="object 16">
            <a:extLst>
              <a:ext uri="{FF2B5EF4-FFF2-40B4-BE49-F238E27FC236}">
                <a16:creationId xmlns:a16="http://schemas.microsoft.com/office/drawing/2014/main" id="{E72755C8-A72E-03CA-76FE-7A170E2E0DBC}"/>
              </a:ext>
            </a:extLst>
          </p:cNvPr>
          <p:cNvSpPr txBox="1"/>
          <p:nvPr/>
        </p:nvSpPr>
        <p:spPr>
          <a:xfrm>
            <a:off x="1447800" y="3209991"/>
            <a:ext cx="8001000" cy="936154"/>
          </a:xfrm>
          <a:prstGeom prst="rect">
            <a:avLst/>
          </a:prstGeom>
        </p:spPr>
        <p:txBody>
          <a:bodyPr vert="horz" wrap="square" lIns="0" tIns="12700" rIns="0" bIns="0" rtlCol="0">
            <a:spAutoFit/>
          </a:bodyPr>
          <a:lstStyle/>
          <a:p>
            <a:r>
              <a:rPr lang="en-US" sz="6000" dirty="0">
                <a:solidFill>
                  <a:schemeClr val="bg1"/>
                </a:solidFill>
                <a:latin typeface="+mn-lt"/>
              </a:rPr>
              <a:t>Any Questions?</a:t>
            </a:r>
          </a:p>
        </p:txBody>
      </p:sp>
      <p:sp>
        <p:nvSpPr>
          <p:cNvPr id="17" name="Slide Number Placeholder 16">
            <a:extLst>
              <a:ext uri="{FF2B5EF4-FFF2-40B4-BE49-F238E27FC236}">
                <a16:creationId xmlns:a16="http://schemas.microsoft.com/office/drawing/2014/main" id="{CD771310-3D85-3B79-FBC8-570DD2DEE5F3}"/>
              </a:ext>
            </a:extLst>
          </p:cNvPr>
          <p:cNvSpPr>
            <a:spLocks noGrp="1"/>
          </p:cNvSpPr>
          <p:nvPr>
            <p:ph type="sldNum" sz="quarter" idx="7"/>
          </p:nvPr>
        </p:nvSpPr>
        <p:spPr/>
        <p:txBody>
          <a:bodyPr/>
          <a:lstStyle/>
          <a:p>
            <a:fld id="{B6F15528-21DE-4FAA-801E-634DDDAF4B2B}" type="slidenum">
              <a:rPr lang="en-US" smtClean="0"/>
              <a:t>28</a:t>
            </a:fld>
            <a:endParaRPr lang="en-US"/>
          </a:p>
        </p:txBody>
      </p:sp>
    </p:spTree>
    <p:extLst>
      <p:ext uri="{BB962C8B-B14F-4D97-AF65-F5344CB8AC3E}">
        <p14:creationId xmlns:p14="http://schemas.microsoft.com/office/powerpoint/2010/main" val="1715585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35179-482D-D3D4-F87D-6E1B8DA5D06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49C347B-4BF7-A067-A2B1-DB3844DC40C2}"/>
              </a:ext>
            </a:extLst>
          </p:cNvPr>
          <p:cNvSpPr>
            <a:spLocks noGrp="1"/>
          </p:cNvSpPr>
          <p:nvPr>
            <p:ph type="sldNum" sz="quarter" idx="7"/>
          </p:nvPr>
        </p:nvSpPr>
        <p:spPr/>
        <p:txBody>
          <a:bodyPr/>
          <a:lstStyle/>
          <a:p>
            <a:fld id="{B6F15528-21DE-4FAA-801E-634DDDAF4B2B}" type="slidenum">
              <a:rPr lang="en-US" smtClean="0"/>
              <a:t>29</a:t>
            </a:fld>
            <a:endParaRPr lang="en-US"/>
          </a:p>
        </p:txBody>
      </p:sp>
      <p:sp>
        <p:nvSpPr>
          <p:cNvPr id="6" name="TextBox 5">
            <a:extLst>
              <a:ext uri="{FF2B5EF4-FFF2-40B4-BE49-F238E27FC236}">
                <a16:creationId xmlns:a16="http://schemas.microsoft.com/office/drawing/2014/main" id="{ED43C2BD-4236-220D-7A49-5904113BDF9B}"/>
              </a:ext>
            </a:extLst>
          </p:cNvPr>
          <p:cNvSpPr txBox="1"/>
          <p:nvPr/>
        </p:nvSpPr>
        <p:spPr>
          <a:xfrm>
            <a:off x="774700" y="2962428"/>
            <a:ext cx="10426700" cy="3046988"/>
          </a:xfrm>
          <a:prstGeom prst="rect">
            <a:avLst/>
          </a:prstGeom>
          <a:noFill/>
        </p:spPr>
        <p:txBody>
          <a:bodyPr wrap="square">
            <a:spAutoFit/>
          </a:bodyPr>
          <a:lstStyle/>
          <a:p>
            <a:r>
              <a:rPr lang="en-US" sz="2400" dirty="0">
                <a:effectLst/>
                <a:latin typeface="+mn-lt"/>
              </a:rPr>
              <a:t>Any client eligible for treatment in the SAPC provider network is eligible for CIFP if they meet the CIFP criteria. SAPC requires clients to have a primary SUD diagnosis, however, we can and should treat those with Co-Occurring disorders.   </a:t>
            </a:r>
          </a:p>
          <a:p>
            <a:endParaRPr lang="en-US" sz="2400" dirty="0">
              <a:latin typeface="+mn-lt"/>
            </a:endParaRPr>
          </a:p>
          <a:p>
            <a:r>
              <a:rPr lang="en-US" sz="2400" dirty="0">
                <a:effectLst/>
                <a:latin typeface="+mn-lt"/>
              </a:rPr>
              <a:t>Providers should admit those clients and ensure they receive treatment for their Substance Use Disorder and any other Co-Occurring disorders. Providers should provide appropriate referrals and care coordination if they are unable to treat the Co-Occurring disorders internally. </a:t>
            </a:r>
            <a:endParaRPr lang="en-US" sz="2400" dirty="0">
              <a:latin typeface="+mn-lt"/>
            </a:endParaRPr>
          </a:p>
        </p:txBody>
      </p:sp>
      <p:sp>
        <p:nvSpPr>
          <p:cNvPr id="3" name="TextBox 2">
            <a:extLst>
              <a:ext uri="{FF2B5EF4-FFF2-40B4-BE49-F238E27FC236}">
                <a16:creationId xmlns:a16="http://schemas.microsoft.com/office/drawing/2014/main" id="{BDA3F76D-9F1B-E34D-4C9B-EBFE5650E97F}"/>
              </a:ext>
            </a:extLst>
          </p:cNvPr>
          <p:cNvSpPr txBox="1"/>
          <p:nvPr/>
        </p:nvSpPr>
        <p:spPr>
          <a:xfrm>
            <a:off x="1447800" y="819353"/>
            <a:ext cx="9372599" cy="523220"/>
          </a:xfrm>
          <a:prstGeom prst="rect">
            <a:avLst/>
          </a:prstGeom>
          <a:noFill/>
        </p:spPr>
        <p:txBody>
          <a:bodyPr wrap="square">
            <a:spAutoFit/>
          </a:bodyPr>
          <a:lstStyle/>
          <a:p>
            <a:r>
              <a:rPr lang="en-US" sz="2800" b="1" dirty="0">
                <a:latin typeface="+mn-lt"/>
              </a:rPr>
              <a:t>Once admitted under CIFP do they get a Medi-Cal ID number?</a:t>
            </a:r>
            <a:endParaRPr lang="en-US" sz="2800" dirty="0">
              <a:latin typeface="+mn-lt"/>
            </a:endParaRPr>
          </a:p>
        </p:txBody>
      </p:sp>
      <p:sp>
        <p:nvSpPr>
          <p:cNvPr id="4" name="TextBox 3">
            <a:extLst>
              <a:ext uri="{FF2B5EF4-FFF2-40B4-BE49-F238E27FC236}">
                <a16:creationId xmlns:a16="http://schemas.microsoft.com/office/drawing/2014/main" id="{2132120C-44E4-86BD-9BBE-824C66E46ADD}"/>
              </a:ext>
            </a:extLst>
          </p:cNvPr>
          <p:cNvSpPr txBox="1"/>
          <p:nvPr/>
        </p:nvSpPr>
        <p:spPr>
          <a:xfrm>
            <a:off x="1986455" y="1401108"/>
            <a:ext cx="8833944" cy="461665"/>
          </a:xfrm>
          <a:prstGeom prst="rect">
            <a:avLst/>
          </a:prstGeom>
          <a:noFill/>
        </p:spPr>
        <p:txBody>
          <a:bodyPr wrap="square">
            <a:spAutoFit/>
          </a:bodyPr>
          <a:lstStyle/>
          <a:p>
            <a:r>
              <a:rPr lang="en-US" sz="2400" dirty="0">
                <a:latin typeface="+mn-lt"/>
              </a:rPr>
              <a:t>No, this is not a Medi-Cal program, so no Medi-Cal ID is provided. </a:t>
            </a:r>
          </a:p>
        </p:txBody>
      </p:sp>
      <p:sp>
        <p:nvSpPr>
          <p:cNvPr id="7" name="TextBox 6">
            <a:extLst>
              <a:ext uri="{FF2B5EF4-FFF2-40B4-BE49-F238E27FC236}">
                <a16:creationId xmlns:a16="http://schemas.microsoft.com/office/drawing/2014/main" id="{C0C6257D-FFAA-ABB5-81E3-65B2DDE4ADC3}"/>
              </a:ext>
            </a:extLst>
          </p:cNvPr>
          <p:cNvSpPr txBox="1"/>
          <p:nvPr/>
        </p:nvSpPr>
        <p:spPr>
          <a:xfrm>
            <a:off x="2057400" y="2332294"/>
            <a:ext cx="7948711" cy="523220"/>
          </a:xfrm>
          <a:prstGeom prst="rect">
            <a:avLst/>
          </a:prstGeom>
          <a:noFill/>
        </p:spPr>
        <p:txBody>
          <a:bodyPr wrap="square">
            <a:spAutoFit/>
          </a:bodyPr>
          <a:lstStyle/>
          <a:p>
            <a:r>
              <a:rPr lang="en-US" sz="2800" b="1" dirty="0">
                <a:latin typeface="+mn-lt"/>
              </a:rPr>
              <a:t>What about those who have Co-Occurring disorder? </a:t>
            </a:r>
            <a:endParaRPr lang="en-US" sz="2800" dirty="0">
              <a:latin typeface="+mn-lt"/>
            </a:endParaRPr>
          </a:p>
        </p:txBody>
      </p:sp>
    </p:spTree>
    <p:extLst>
      <p:ext uri="{BB962C8B-B14F-4D97-AF65-F5344CB8AC3E}">
        <p14:creationId xmlns:p14="http://schemas.microsoft.com/office/powerpoint/2010/main" val="172122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775335"/>
            <a:chOff x="0" y="0"/>
            <a:chExt cx="12192000" cy="775335"/>
          </a:xfrm>
        </p:grpSpPr>
        <p:pic>
          <p:nvPicPr>
            <p:cNvPr id="3" name="object 3"/>
            <p:cNvPicPr/>
            <p:nvPr/>
          </p:nvPicPr>
          <p:blipFill>
            <a:blip r:embed="rId2" cstate="print"/>
            <a:stretch>
              <a:fillRect/>
            </a:stretch>
          </p:blipFill>
          <p:spPr>
            <a:xfrm>
              <a:off x="0" y="0"/>
              <a:ext cx="12192000" cy="695807"/>
            </a:xfrm>
            <a:prstGeom prst="rect">
              <a:avLst/>
            </a:prstGeom>
          </p:spPr>
        </p:pic>
        <p:pic>
          <p:nvPicPr>
            <p:cNvPr id="4" name="object 4"/>
            <p:cNvPicPr/>
            <p:nvPr/>
          </p:nvPicPr>
          <p:blipFill>
            <a:blip r:embed="rId3" cstate="print"/>
            <a:stretch>
              <a:fillRect/>
            </a:stretch>
          </p:blipFill>
          <p:spPr>
            <a:xfrm>
              <a:off x="9703308" y="71628"/>
              <a:ext cx="1937003" cy="576071"/>
            </a:xfrm>
            <a:prstGeom prst="rect">
              <a:avLst/>
            </a:prstGeom>
          </p:spPr>
        </p:pic>
        <p:pic>
          <p:nvPicPr>
            <p:cNvPr id="5" name="object 5"/>
            <p:cNvPicPr/>
            <p:nvPr/>
          </p:nvPicPr>
          <p:blipFill>
            <a:blip r:embed="rId4" cstate="print"/>
            <a:stretch>
              <a:fillRect/>
            </a:stretch>
          </p:blipFill>
          <p:spPr>
            <a:xfrm>
              <a:off x="9766693" y="133883"/>
              <a:ext cx="1792973" cy="433120"/>
            </a:xfrm>
            <a:prstGeom prst="rect">
              <a:avLst/>
            </a:prstGeom>
          </p:spPr>
        </p:pic>
        <p:pic>
          <p:nvPicPr>
            <p:cNvPr id="6" name="object 6"/>
            <p:cNvPicPr/>
            <p:nvPr/>
          </p:nvPicPr>
          <p:blipFill>
            <a:blip r:embed="rId5" cstate="print"/>
            <a:stretch>
              <a:fillRect/>
            </a:stretch>
          </p:blipFill>
          <p:spPr>
            <a:xfrm>
              <a:off x="8816632" y="59969"/>
              <a:ext cx="762418" cy="571814"/>
            </a:xfrm>
            <a:prstGeom prst="rect">
              <a:avLst/>
            </a:prstGeom>
          </p:spPr>
        </p:pic>
        <p:sp>
          <p:nvSpPr>
            <p:cNvPr id="7" name="object 7"/>
            <p:cNvSpPr/>
            <p:nvPr/>
          </p:nvSpPr>
          <p:spPr>
            <a:xfrm>
              <a:off x="0" y="691730"/>
              <a:ext cx="4004310" cy="83820"/>
            </a:xfrm>
            <a:custGeom>
              <a:avLst/>
              <a:gdLst/>
              <a:ahLst/>
              <a:cxnLst/>
              <a:rect l="l" t="t" r="r" b="b"/>
              <a:pathLst>
                <a:path w="4004310" h="83820">
                  <a:moveTo>
                    <a:pt x="0" y="83426"/>
                  </a:moveTo>
                  <a:lnTo>
                    <a:pt x="4004119" y="83426"/>
                  </a:lnTo>
                  <a:lnTo>
                    <a:pt x="4004119" y="0"/>
                  </a:lnTo>
                  <a:lnTo>
                    <a:pt x="0" y="0"/>
                  </a:lnTo>
                  <a:lnTo>
                    <a:pt x="0" y="83426"/>
                  </a:lnTo>
                  <a:close/>
                </a:path>
              </a:pathLst>
            </a:custGeom>
            <a:solidFill>
              <a:srgbClr val="C5B783"/>
            </a:solidFill>
          </p:spPr>
          <p:txBody>
            <a:bodyPr wrap="square" lIns="0" tIns="0" rIns="0" bIns="0" rtlCol="0"/>
            <a:lstStyle/>
            <a:p>
              <a:endParaRPr/>
            </a:p>
          </p:txBody>
        </p:sp>
        <p:sp>
          <p:nvSpPr>
            <p:cNvPr id="8" name="object 8"/>
            <p:cNvSpPr/>
            <p:nvPr/>
          </p:nvSpPr>
          <p:spPr>
            <a:xfrm>
              <a:off x="4004119" y="691730"/>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CF7E00"/>
            </a:solidFill>
          </p:spPr>
          <p:txBody>
            <a:bodyPr wrap="square" lIns="0" tIns="0" rIns="0" bIns="0" rtlCol="0"/>
            <a:lstStyle/>
            <a:p>
              <a:endParaRPr/>
            </a:p>
          </p:txBody>
        </p:sp>
        <p:sp>
          <p:nvSpPr>
            <p:cNvPr id="9" name="object 9"/>
            <p:cNvSpPr/>
            <p:nvPr/>
          </p:nvSpPr>
          <p:spPr>
            <a:xfrm>
              <a:off x="8096999" y="691730"/>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789D49"/>
            </a:solidFill>
          </p:spPr>
          <p:txBody>
            <a:bodyPr wrap="square" lIns="0" tIns="0" rIns="0" bIns="0" rtlCol="0"/>
            <a:lstStyle/>
            <a:p>
              <a:endParaRPr/>
            </a:p>
          </p:txBody>
        </p:sp>
      </p:grpSp>
      <p:grpSp>
        <p:nvGrpSpPr>
          <p:cNvPr id="10" name="object 10"/>
          <p:cNvGrpSpPr/>
          <p:nvPr/>
        </p:nvGrpSpPr>
        <p:grpSpPr>
          <a:xfrm>
            <a:off x="0" y="1955800"/>
            <a:ext cx="12192635" cy="3943985"/>
            <a:chOff x="0" y="1955800"/>
            <a:chExt cx="12192635" cy="3943985"/>
          </a:xfrm>
        </p:grpSpPr>
        <p:pic>
          <p:nvPicPr>
            <p:cNvPr id="11" name="object 11"/>
            <p:cNvPicPr/>
            <p:nvPr/>
          </p:nvPicPr>
          <p:blipFill>
            <a:blip r:embed="rId6" cstate="print"/>
            <a:stretch>
              <a:fillRect/>
            </a:stretch>
          </p:blipFill>
          <p:spPr>
            <a:xfrm>
              <a:off x="0" y="1955800"/>
              <a:ext cx="12189891" cy="101600"/>
            </a:xfrm>
            <a:prstGeom prst="rect">
              <a:avLst/>
            </a:prstGeom>
          </p:spPr>
        </p:pic>
        <p:pic>
          <p:nvPicPr>
            <p:cNvPr id="12" name="object 12"/>
            <p:cNvPicPr/>
            <p:nvPr/>
          </p:nvPicPr>
          <p:blipFill>
            <a:blip r:embed="rId7" cstate="print"/>
            <a:stretch>
              <a:fillRect/>
            </a:stretch>
          </p:blipFill>
          <p:spPr>
            <a:xfrm>
              <a:off x="0" y="1955800"/>
              <a:ext cx="12192000" cy="3943438"/>
            </a:xfrm>
            <a:prstGeom prst="rect">
              <a:avLst/>
            </a:prstGeom>
          </p:spPr>
        </p:pic>
        <p:pic>
          <p:nvPicPr>
            <p:cNvPr id="13" name="object 13"/>
            <p:cNvPicPr/>
            <p:nvPr/>
          </p:nvPicPr>
          <p:blipFill>
            <a:blip r:embed="rId8" cstate="print"/>
            <a:stretch>
              <a:fillRect/>
            </a:stretch>
          </p:blipFill>
          <p:spPr>
            <a:xfrm>
              <a:off x="8605964" y="2527300"/>
              <a:ext cx="3586048" cy="3266045"/>
            </a:xfrm>
            <a:prstGeom prst="rect">
              <a:avLst/>
            </a:prstGeom>
          </p:spPr>
        </p:pic>
        <p:sp>
          <p:nvSpPr>
            <p:cNvPr id="14" name="object 14"/>
            <p:cNvSpPr/>
            <p:nvPr/>
          </p:nvSpPr>
          <p:spPr>
            <a:xfrm>
              <a:off x="1" y="2044701"/>
              <a:ext cx="12190095" cy="25400"/>
            </a:xfrm>
            <a:custGeom>
              <a:avLst/>
              <a:gdLst/>
              <a:ahLst/>
              <a:cxnLst/>
              <a:rect l="l" t="t" r="r" b="b"/>
              <a:pathLst>
                <a:path w="12190095" h="25400">
                  <a:moveTo>
                    <a:pt x="0" y="25400"/>
                  </a:moveTo>
                  <a:lnTo>
                    <a:pt x="12189879" y="25400"/>
                  </a:lnTo>
                  <a:lnTo>
                    <a:pt x="12189879" y="0"/>
                  </a:lnTo>
                  <a:lnTo>
                    <a:pt x="0" y="0"/>
                  </a:lnTo>
                  <a:lnTo>
                    <a:pt x="0" y="25400"/>
                  </a:lnTo>
                  <a:close/>
                </a:path>
              </a:pathLst>
            </a:custGeom>
            <a:solidFill>
              <a:srgbClr val="EDB011"/>
            </a:solidFill>
          </p:spPr>
          <p:txBody>
            <a:bodyPr wrap="square" lIns="0" tIns="0" rIns="0" bIns="0" rtlCol="0"/>
            <a:lstStyle/>
            <a:p>
              <a:endParaRPr/>
            </a:p>
          </p:txBody>
        </p:sp>
        <p:sp>
          <p:nvSpPr>
            <p:cNvPr id="15" name="object 15"/>
            <p:cNvSpPr/>
            <p:nvPr/>
          </p:nvSpPr>
          <p:spPr>
            <a:xfrm>
              <a:off x="2117" y="5691746"/>
              <a:ext cx="12190095" cy="0"/>
            </a:xfrm>
            <a:custGeom>
              <a:avLst/>
              <a:gdLst/>
              <a:ahLst/>
              <a:cxnLst/>
              <a:rect l="l" t="t" r="r" b="b"/>
              <a:pathLst>
                <a:path w="12190095">
                  <a:moveTo>
                    <a:pt x="0" y="0"/>
                  </a:moveTo>
                  <a:lnTo>
                    <a:pt x="12189879" y="0"/>
                  </a:lnTo>
                </a:path>
              </a:pathLst>
            </a:custGeom>
            <a:ln w="25400">
              <a:solidFill>
                <a:srgbClr val="EDB011"/>
              </a:solidFill>
            </a:ln>
          </p:spPr>
          <p:txBody>
            <a:bodyPr wrap="square" lIns="0" tIns="0" rIns="0" bIns="0" rtlCol="0"/>
            <a:lstStyle/>
            <a:p>
              <a:endParaRPr/>
            </a:p>
          </p:txBody>
        </p:sp>
      </p:grpSp>
      <p:sp>
        <p:nvSpPr>
          <p:cNvPr id="16" name="object 16"/>
          <p:cNvSpPr txBox="1"/>
          <p:nvPr/>
        </p:nvSpPr>
        <p:spPr>
          <a:xfrm>
            <a:off x="457200" y="2958671"/>
            <a:ext cx="10114915" cy="1982594"/>
          </a:xfrm>
          <a:prstGeom prst="rect">
            <a:avLst/>
          </a:prstGeom>
        </p:spPr>
        <p:txBody>
          <a:bodyPr vert="horz" wrap="square" lIns="0" tIns="12700" rIns="0" bIns="0" rtlCol="0" anchor="t">
            <a:spAutoFit/>
          </a:bodyPr>
          <a:lstStyle/>
          <a:p>
            <a:pPr marL="12700">
              <a:lnSpc>
                <a:spcPct val="100000"/>
              </a:lnSpc>
              <a:spcBef>
                <a:spcPts val="100"/>
              </a:spcBef>
            </a:pPr>
            <a:r>
              <a:rPr lang="en-US" sz="3200" dirty="0">
                <a:solidFill>
                  <a:schemeClr val="bg1"/>
                </a:solidFill>
                <a:latin typeface="+mn-lt"/>
              </a:rPr>
              <a:t>CIFP is Client Ineligible for Federal Programs</a:t>
            </a:r>
            <a:r>
              <a:rPr sz="3200" b="1" spc="60" dirty="0">
                <a:solidFill>
                  <a:schemeClr val="bg1"/>
                </a:solidFill>
                <a:latin typeface="+mn-lt"/>
                <a:ea typeface="Calibri" panose="020F0502020204030204" pitchFamily="34" charset="0"/>
                <a:cs typeface="Calibri" panose="020F0502020204030204" pitchFamily="34" charset="0"/>
              </a:rPr>
              <a:t>:</a:t>
            </a:r>
            <a:endParaRPr sz="3200" dirty="0">
              <a:solidFill>
                <a:schemeClr val="bg1"/>
              </a:solidFill>
              <a:latin typeface="+mn-lt"/>
              <a:ea typeface="Calibri" panose="020F0502020204030204" pitchFamily="34" charset="0"/>
              <a:cs typeface="Calibri" panose="020F0502020204030204" pitchFamily="34" charset="0"/>
            </a:endParaRPr>
          </a:p>
          <a:p>
            <a:pPr marL="12700">
              <a:lnSpc>
                <a:spcPct val="100000"/>
              </a:lnSpc>
              <a:spcBef>
                <a:spcPts val="20"/>
              </a:spcBef>
            </a:pPr>
            <a:endParaRPr lang="en-US" sz="2400" b="1" spc="90" dirty="0">
              <a:solidFill>
                <a:schemeClr val="bg1"/>
              </a:solidFill>
              <a:latin typeface="+mn-lt"/>
              <a:ea typeface="Calibri" panose="020F0502020204030204" pitchFamily="34" charset="0"/>
              <a:cs typeface="Calibri" panose="020F0502020204030204" pitchFamily="34" charset="0"/>
            </a:endParaRPr>
          </a:p>
          <a:p>
            <a:pPr marL="12700">
              <a:spcBef>
                <a:spcPts val="20"/>
              </a:spcBef>
            </a:pPr>
            <a:r>
              <a:rPr lang="en-US" sz="2400" dirty="0">
                <a:solidFill>
                  <a:schemeClr val="bg1"/>
                </a:solidFill>
                <a:latin typeface="+mn-lt"/>
              </a:rPr>
              <a:t>This is a </a:t>
            </a:r>
            <a:r>
              <a:rPr lang="en-US" sz="2400" b="1" dirty="0">
                <a:solidFill>
                  <a:schemeClr val="bg1"/>
                </a:solidFill>
                <a:latin typeface="+mn-lt"/>
              </a:rPr>
              <a:t>local LA County funding source</a:t>
            </a:r>
            <a:r>
              <a:rPr lang="en-US" sz="2400" dirty="0">
                <a:solidFill>
                  <a:schemeClr val="bg1"/>
                </a:solidFill>
                <a:latin typeface="+mn-lt"/>
              </a:rPr>
              <a:t> created specifically for clients who have unsatisfactory immigration status and </a:t>
            </a:r>
            <a:r>
              <a:rPr lang="en-US" sz="2400" b="1" dirty="0">
                <a:solidFill>
                  <a:schemeClr val="bg1"/>
                </a:solidFill>
                <a:latin typeface="+mn-lt"/>
              </a:rPr>
              <a:t>cannot </a:t>
            </a:r>
            <a:r>
              <a:rPr lang="en-US" sz="2400" dirty="0">
                <a:solidFill>
                  <a:schemeClr val="bg1"/>
                </a:solidFill>
                <a:latin typeface="+mn-lt"/>
              </a:rPr>
              <a:t>qualify for</a:t>
            </a:r>
            <a:r>
              <a:rPr lang="en-US" sz="2400" b="1" dirty="0">
                <a:solidFill>
                  <a:schemeClr val="bg1"/>
                </a:solidFill>
                <a:latin typeface="+mn-lt"/>
              </a:rPr>
              <a:t> Medi-Cal, </a:t>
            </a:r>
            <a:r>
              <a:rPr lang="en-US" sz="2400" dirty="0">
                <a:solidFill>
                  <a:schemeClr val="bg1"/>
                </a:solidFill>
                <a:latin typeface="+mn-lt"/>
              </a:rPr>
              <a:t>other county funded</a:t>
            </a:r>
            <a:r>
              <a:rPr lang="en-US" sz="2400" b="1" dirty="0">
                <a:solidFill>
                  <a:schemeClr val="bg1"/>
                </a:solidFill>
                <a:latin typeface="+mn-lt"/>
              </a:rPr>
              <a:t> or federal programs</a:t>
            </a:r>
            <a:r>
              <a:rPr lang="en-US" sz="2400" dirty="0">
                <a:solidFill>
                  <a:schemeClr val="bg1"/>
                </a:solidFill>
                <a:latin typeface="+mn-lt"/>
              </a:rPr>
              <a:t> to pay for substance use treatment.</a:t>
            </a:r>
            <a:endParaRPr sz="2400" dirty="0">
              <a:solidFill>
                <a:schemeClr val="bg1"/>
              </a:solidFill>
              <a:latin typeface="+mn-lt"/>
              <a:ea typeface="Calibri" panose="020F0502020204030204" pitchFamily="34" charset="0"/>
              <a:cs typeface="Calibri" panose="020F0502020204030204" pitchFamily="34" charset="0"/>
            </a:endParaRPr>
          </a:p>
        </p:txBody>
      </p:sp>
      <p:sp>
        <p:nvSpPr>
          <p:cNvPr id="17" name="Slide Number Placeholder 16">
            <a:extLst>
              <a:ext uri="{FF2B5EF4-FFF2-40B4-BE49-F238E27FC236}">
                <a16:creationId xmlns:a16="http://schemas.microsoft.com/office/drawing/2014/main" id="{40AE615E-408B-A7A0-F4FC-5EBAFED4FA35}"/>
              </a:ext>
            </a:extLst>
          </p:cNvPr>
          <p:cNvSpPr>
            <a:spLocks noGrp="1"/>
          </p:cNvSpPr>
          <p:nvPr>
            <p:ph type="sldNum" sz="quarter" idx="7"/>
          </p:nvPr>
        </p:nvSpPr>
        <p:spPr/>
        <p:txBody>
          <a:bodyPr/>
          <a:lstStyle/>
          <a:p>
            <a:fld id="{B6F15528-21DE-4FAA-801E-634DDDAF4B2B}"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60BBC-3BB2-AC33-4ADB-2E7881E86DE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C6FE32-1A8B-EE91-5450-63DF58496887}"/>
              </a:ext>
            </a:extLst>
          </p:cNvPr>
          <p:cNvSpPr>
            <a:spLocks noGrp="1"/>
          </p:cNvSpPr>
          <p:nvPr>
            <p:ph type="sldNum" sz="quarter" idx="7"/>
          </p:nvPr>
        </p:nvSpPr>
        <p:spPr/>
        <p:txBody>
          <a:bodyPr/>
          <a:lstStyle/>
          <a:p>
            <a:fld id="{B6F15528-21DE-4FAA-801E-634DDDAF4B2B}" type="slidenum">
              <a:rPr lang="en-US" smtClean="0"/>
              <a:t>30</a:t>
            </a:fld>
            <a:endParaRPr lang="en-US"/>
          </a:p>
        </p:txBody>
      </p:sp>
      <p:sp>
        <p:nvSpPr>
          <p:cNvPr id="6" name="TextBox 5">
            <a:extLst>
              <a:ext uri="{FF2B5EF4-FFF2-40B4-BE49-F238E27FC236}">
                <a16:creationId xmlns:a16="http://schemas.microsoft.com/office/drawing/2014/main" id="{964A854B-7A18-52FE-2E4B-FBBF6D896277}"/>
              </a:ext>
            </a:extLst>
          </p:cNvPr>
          <p:cNvSpPr txBox="1"/>
          <p:nvPr/>
        </p:nvSpPr>
        <p:spPr>
          <a:xfrm>
            <a:off x="938518" y="2656460"/>
            <a:ext cx="10095480" cy="3416320"/>
          </a:xfrm>
          <a:prstGeom prst="rect">
            <a:avLst/>
          </a:prstGeom>
          <a:noFill/>
        </p:spPr>
        <p:txBody>
          <a:bodyPr wrap="square">
            <a:spAutoFit/>
          </a:bodyPr>
          <a:lstStyle/>
          <a:p>
            <a:r>
              <a:rPr lang="en-US" sz="2400" dirty="0">
                <a:effectLst/>
                <a:latin typeface="+mn-lt"/>
              </a:rPr>
              <a:t>If a client is not eligible for CIFP then the CIFP guarantor should not be used. </a:t>
            </a:r>
          </a:p>
          <a:p>
            <a:endParaRPr lang="en-US" sz="2400" dirty="0">
              <a:latin typeface="+mn-lt"/>
            </a:endParaRPr>
          </a:p>
          <a:p>
            <a:r>
              <a:rPr lang="en-US" sz="2400" dirty="0">
                <a:effectLst/>
                <a:latin typeface="+mn-lt"/>
              </a:rPr>
              <a:t>It is the responsibility of the provider agency to accurately determine the funding source that applies to each client who enters treatment at the agency.  </a:t>
            </a:r>
          </a:p>
          <a:p>
            <a:endParaRPr lang="en-US" sz="2400" dirty="0">
              <a:latin typeface="+mn-lt"/>
            </a:endParaRPr>
          </a:p>
          <a:p>
            <a:r>
              <a:rPr lang="en-US" sz="2400" dirty="0">
                <a:effectLst/>
                <a:latin typeface="+mn-lt"/>
              </a:rPr>
              <a:t>If you need assistance in making that determination, please contact by email to</a:t>
            </a:r>
          </a:p>
          <a:p>
            <a:r>
              <a:rPr lang="en-US" sz="2400" dirty="0">
                <a:effectLst/>
                <a:latin typeface="+mn-lt"/>
              </a:rPr>
              <a:t>SAPC-EST@ph.lacounty.gov</a:t>
            </a:r>
          </a:p>
          <a:p>
            <a:endParaRPr lang="en-US" sz="2400" dirty="0">
              <a:latin typeface="+mn-lt"/>
            </a:endParaRPr>
          </a:p>
          <a:p>
            <a:r>
              <a:rPr lang="en-US" sz="2400" dirty="0">
                <a:effectLst/>
                <a:latin typeface="+mn-lt"/>
              </a:rPr>
              <a:t>Clients </a:t>
            </a:r>
            <a:r>
              <a:rPr lang="en-US" sz="2400" dirty="0">
                <a:solidFill>
                  <a:schemeClr val="tx1"/>
                </a:solidFill>
                <a:latin typeface="+mn-lt"/>
              </a:rPr>
              <a:t>are</a:t>
            </a:r>
            <a:r>
              <a:rPr lang="en-US" sz="2400" dirty="0">
                <a:solidFill>
                  <a:schemeClr val="tx1"/>
                </a:solidFill>
                <a:effectLst/>
                <a:latin typeface="+mn-lt"/>
              </a:rPr>
              <a:t> not to be </a:t>
            </a:r>
            <a:r>
              <a:rPr lang="en-US" sz="2400" dirty="0">
                <a:effectLst/>
                <a:latin typeface="+mn-lt"/>
              </a:rPr>
              <a:t>discharged due to their immigration status. </a:t>
            </a:r>
            <a:endParaRPr lang="en-US" sz="2400" dirty="0">
              <a:latin typeface="+mn-lt"/>
            </a:endParaRPr>
          </a:p>
        </p:txBody>
      </p:sp>
      <p:sp>
        <p:nvSpPr>
          <p:cNvPr id="3" name="TextBox 2">
            <a:extLst>
              <a:ext uri="{FF2B5EF4-FFF2-40B4-BE49-F238E27FC236}">
                <a16:creationId xmlns:a16="http://schemas.microsoft.com/office/drawing/2014/main" id="{B222FD7B-B7B0-12B3-CABE-6183519315E0}"/>
              </a:ext>
            </a:extLst>
          </p:cNvPr>
          <p:cNvSpPr txBox="1"/>
          <p:nvPr/>
        </p:nvSpPr>
        <p:spPr>
          <a:xfrm>
            <a:off x="995855" y="1015242"/>
            <a:ext cx="10052125" cy="1384995"/>
          </a:xfrm>
          <a:prstGeom prst="rect">
            <a:avLst/>
          </a:prstGeom>
          <a:noFill/>
        </p:spPr>
        <p:txBody>
          <a:bodyPr wrap="square">
            <a:spAutoFit/>
          </a:bodyPr>
          <a:lstStyle/>
          <a:p>
            <a:r>
              <a:rPr lang="en-US" sz="2800" b="1" dirty="0">
                <a:latin typeface="+mn-lt"/>
              </a:rPr>
              <a:t>What if the patient is not eligible or denied CIFP after admission? </a:t>
            </a:r>
          </a:p>
          <a:p>
            <a:endParaRPr lang="en-US" sz="2800" b="1" dirty="0">
              <a:latin typeface="+mn-lt"/>
            </a:endParaRPr>
          </a:p>
          <a:p>
            <a:r>
              <a:rPr lang="en-US" sz="2800" b="1" dirty="0">
                <a:latin typeface="+mn-lt"/>
              </a:rPr>
              <a:t>Will we know the reason to fix or just discharge? </a:t>
            </a:r>
            <a:endParaRPr lang="en-US" sz="2800" dirty="0">
              <a:latin typeface="+mn-lt"/>
            </a:endParaRPr>
          </a:p>
        </p:txBody>
      </p:sp>
    </p:spTree>
    <p:extLst>
      <p:ext uri="{BB962C8B-B14F-4D97-AF65-F5344CB8AC3E}">
        <p14:creationId xmlns:p14="http://schemas.microsoft.com/office/powerpoint/2010/main" val="3089957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73624-F4DD-8BB1-4B99-7B1BF45371D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ECF5D01-2BC1-D19C-6316-08C1DA5372E1}"/>
              </a:ext>
            </a:extLst>
          </p:cNvPr>
          <p:cNvSpPr>
            <a:spLocks noGrp="1"/>
          </p:cNvSpPr>
          <p:nvPr>
            <p:ph type="sldNum" sz="quarter" idx="7"/>
          </p:nvPr>
        </p:nvSpPr>
        <p:spPr/>
        <p:txBody>
          <a:bodyPr/>
          <a:lstStyle/>
          <a:p>
            <a:fld id="{B6F15528-21DE-4FAA-801E-634DDDAF4B2B}" type="slidenum">
              <a:rPr lang="en-US" smtClean="0"/>
              <a:t>31</a:t>
            </a:fld>
            <a:endParaRPr lang="en-US"/>
          </a:p>
        </p:txBody>
      </p:sp>
      <p:sp>
        <p:nvSpPr>
          <p:cNvPr id="6" name="TextBox 5">
            <a:extLst>
              <a:ext uri="{FF2B5EF4-FFF2-40B4-BE49-F238E27FC236}">
                <a16:creationId xmlns:a16="http://schemas.microsoft.com/office/drawing/2014/main" id="{9D67318F-D221-EE13-B88C-41D176840602}"/>
              </a:ext>
            </a:extLst>
          </p:cNvPr>
          <p:cNvSpPr txBox="1"/>
          <p:nvPr/>
        </p:nvSpPr>
        <p:spPr>
          <a:xfrm>
            <a:off x="995856" y="1880709"/>
            <a:ext cx="10287000" cy="4154984"/>
          </a:xfrm>
          <a:prstGeom prst="rect">
            <a:avLst/>
          </a:prstGeom>
          <a:noFill/>
        </p:spPr>
        <p:txBody>
          <a:bodyPr wrap="square">
            <a:spAutoFit/>
          </a:bodyPr>
          <a:lstStyle/>
          <a:p>
            <a:r>
              <a:rPr lang="en-US" sz="2400" dirty="0">
                <a:effectLst/>
                <a:latin typeface="+mn-lt"/>
              </a:rPr>
              <a:t>It will depend on the guarantors </a:t>
            </a:r>
            <a:r>
              <a:rPr lang="en-US" sz="2400" dirty="0">
                <a:solidFill>
                  <a:schemeClr val="tx1"/>
                </a:solidFill>
                <a:effectLst/>
                <a:latin typeface="+mn-lt"/>
              </a:rPr>
              <a:t>the client previously had. If the </a:t>
            </a:r>
            <a:r>
              <a:rPr lang="en-US" sz="2400" dirty="0">
                <a:solidFill>
                  <a:schemeClr val="tx1"/>
                </a:solidFill>
                <a:latin typeface="+mn-lt"/>
              </a:rPr>
              <a:t>cl</a:t>
            </a:r>
            <a:r>
              <a:rPr lang="en-US" sz="2400" dirty="0">
                <a:solidFill>
                  <a:schemeClr val="tx1"/>
                </a:solidFill>
                <a:effectLst/>
                <a:latin typeface="+mn-lt"/>
              </a:rPr>
              <a:t>ient had only DMC and has lost coverage, the FE will only have 2 guarantors listed. If the client had DMC and lost coverage and also had Non-DMC funding coverage that was also lost, there would be </a:t>
            </a:r>
            <a:r>
              <a:rPr lang="en-US" sz="2400" dirty="0">
                <a:solidFill>
                  <a:schemeClr val="tx1"/>
                </a:solidFill>
                <a:latin typeface="+mn-lt"/>
              </a:rPr>
              <a:t>3</a:t>
            </a:r>
            <a:r>
              <a:rPr lang="en-US" sz="2400" dirty="0">
                <a:solidFill>
                  <a:schemeClr val="tx1"/>
                </a:solidFill>
                <a:effectLst/>
                <a:latin typeface="+mn-lt"/>
              </a:rPr>
              <a:t> guarantors listed.  </a:t>
            </a:r>
          </a:p>
          <a:p>
            <a:endParaRPr lang="en-US" sz="2400" dirty="0">
              <a:solidFill>
                <a:schemeClr val="tx1"/>
              </a:solidFill>
              <a:latin typeface="+mn-lt"/>
            </a:endParaRPr>
          </a:p>
          <a:p>
            <a:r>
              <a:rPr lang="en-US" sz="2400" dirty="0">
                <a:solidFill>
                  <a:schemeClr val="tx1"/>
                </a:solidFill>
                <a:latin typeface="+mn-lt"/>
              </a:rPr>
              <a:t>For all pre-existing clients, the CIFP guarantor must follow all previously entered guarantors.</a:t>
            </a:r>
            <a:r>
              <a:rPr lang="en-US" sz="2400" dirty="0">
                <a:solidFill>
                  <a:schemeClr val="tx1"/>
                </a:solidFill>
                <a:effectLst/>
                <a:latin typeface="+mn-lt"/>
              </a:rPr>
              <a:t>  </a:t>
            </a:r>
          </a:p>
          <a:p>
            <a:endParaRPr lang="en-US" sz="2400" dirty="0">
              <a:solidFill>
                <a:schemeClr val="tx1"/>
              </a:solidFill>
              <a:latin typeface="+mn-lt"/>
            </a:endParaRPr>
          </a:p>
          <a:p>
            <a:r>
              <a:rPr lang="en-US" sz="2400" dirty="0">
                <a:solidFill>
                  <a:schemeClr val="tx1"/>
                </a:solidFill>
                <a:effectLst/>
                <a:latin typeface="+mn-lt"/>
              </a:rPr>
              <a:t>Providers </a:t>
            </a:r>
            <a:r>
              <a:rPr lang="en-US" sz="2400" dirty="0">
                <a:solidFill>
                  <a:schemeClr val="tx1"/>
                </a:solidFill>
                <a:latin typeface="+mn-lt"/>
              </a:rPr>
              <a:t>must</a:t>
            </a:r>
            <a:r>
              <a:rPr lang="en-US" sz="2400" dirty="0">
                <a:solidFill>
                  <a:schemeClr val="tx1"/>
                </a:solidFill>
                <a:effectLst/>
                <a:latin typeface="+mn-lt"/>
              </a:rPr>
              <a:t> enter the Coverage Expiration Date for CIFP clients who were previously Medi-Cal recipients and enter CIFP as the last guarantor regardless of how many other guarantors </a:t>
            </a:r>
            <a:r>
              <a:rPr lang="en-US" sz="2400" dirty="0">
                <a:solidFill>
                  <a:schemeClr val="tx1"/>
                </a:solidFill>
                <a:latin typeface="+mn-lt"/>
              </a:rPr>
              <a:t>are</a:t>
            </a:r>
            <a:r>
              <a:rPr lang="en-US" sz="2400" dirty="0">
                <a:solidFill>
                  <a:schemeClr val="tx1"/>
                </a:solidFill>
                <a:effectLst/>
                <a:latin typeface="+mn-lt"/>
              </a:rPr>
              <a:t> entered. </a:t>
            </a:r>
            <a:endParaRPr lang="en-US" sz="2400" dirty="0">
              <a:solidFill>
                <a:schemeClr val="tx1"/>
              </a:solidFill>
              <a:latin typeface="+mn-lt"/>
            </a:endParaRPr>
          </a:p>
        </p:txBody>
      </p:sp>
      <p:sp>
        <p:nvSpPr>
          <p:cNvPr id="3" name="TextBox 2">
            <a:extLst>
              <a:ext uri="{FF2B5EF4-FFF2-40B4-BE49-F238E27FC236}">
                <a16:creationId xmlns:a16="http://schemas.microsoft.com/office/drawing/2014/main" id="{B4208B75-A1CF-5110-FBA4-E00EBDCB7789}"/>
              </a:ext>
            </a:extLst>
          </p:cNvPr>
          <p:cNvSpPr txBox="1"/>
          <p:nvPr/>
        </p:nvSpPr>
        <p:spPr>
          <a:xfrm>
            <a:off x="995856" y="1015242"/>
            <a:ext cx="10287000" cy="523220"/>
          </a:xfrm>
          <a:prstGeom prst="rect">
            <a:avLst/>
          </a:prstGeom>
          <a:noFill/>
        </p:spPr>
        <p:txBody>
          <a:bodyPr wrap="square">
            <a:spAutoFit/>
          </a:bodyPr>
          <a:lstStyle/>
          <a:p>
            <a:r>
              <a:rPr lang="en-US" sz="2800" b="1" dirty="0">
                <a:latin typeface="+mn-lt"/>
              </a:rPr>
              <a:t>Existing clients have 3 guarantors not 2 under financial eligibility? </a:t>
            </a:r>
            <a:endParaRPr lang="en-US" sz="2800" dirty="0">
              <a:latin typeface="+mn-lt"/>
            </a:endParaRPr>
          </a:p>
        </p:txBody>
      </p:sp>
    </p:spTree>
    <p:extLst>
      <p:ext uri="{BB962C8B-B14F-4D97-AF65-F5344CB8AC3E}">
        <p14:creationId xmlns:p14="http://schemas.microsoft.com/office/powerpoint/2010/main" val="3053325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A2CCB-D60C-F1DC-68BE-7822FF4A34B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4159E84-E320-7574-2B9F-2BDDBBA7BB0F}"/>
              </a:ext>
            </a:extLst>
          </p:cNvPr>
          <p:cNvSpPr>
            <a:spLocks noGrp="1"/>
          </p:cNvSpPr>
          <p:nvPr>
            <p:ph type="sldNum" sz="quarter" idx="7"/>
          </p:nvPr>
        </p:nvSpPr>
        <p:spPr/>
        <p:txBody>
          <a:bodyPr/>
          <a:lstStyle/>
          <a:p>
            <a:fld id="{B6F15528-21DE-4FAA-801E-634DDDAF4B2B}" type="slidenum">
              <a:rPr lang="en-US" smtClean="0"/>
              <a:t>32</a:t>
            </a:fld>
            <a:endParaRPr lang="en-US"/>
          </a:p>
        </p:txBody>
      </p:sp>
      <p:pic>
        <p:nvPicPr>
          <p:cNvPr id="4" name="Picture 3">
            <a:extLst>
              <a:ext uri="{FF2B5EF4-FFF2-40B4-BE49-F238E27FC236}">
                <a16:creationId xmlns:a16="http://schemas.microsoft.com/office/drawing/2014/main" id="{8F1FA59B-0EC8-BF29-1BF0-6DB0A438F9F4}"/>
              </a:ext>
            </a:extLst>
          </p:cNvPr>
          <p:cNvPicPr>
            <a:picLocks noChangeAspect="1"/>
          </p:cNvPicPr>
          <p:nvPr/>
        </p:nvPicPr>
        <p:blipFill>
          <a:blip r:embed="rId2"/>
          <a:stretch>
            <a:fillRect/>
          </a:stretch>
        </p:blipFill>
        <p:spPr>
          <a:xfrm>
            <a:off x="1143000" y="838200"/>
            <a:ext cx="9982200" cy="5539739"/>
          </a:xfrm>
          <a:prstGeom prst="rect">
            <a:avLst/>
          </a:prstGeom>
        </p:spPr>
      </p:pic>
      <p:pic>
        <p:nvPicPr>
          <p:cNvPr id="8" name="Picture 7">
            <a:extLst>
              <a:ext uri="{FF2B5EF4-FFF2-40B4-BE49-F238E27FC236}">
                <a16:creationId xmlns:a16="http://schemas.microsoft.com/office/drawing/2014/main" id="{FDC444C1-DA73-F740-F86C-CCBC39E8D8B9}"/>
              </a:ext>
            </a:extLst>
          </p:cNvPr>
          <p:cNvPicPr>
            <a:picLocks noChangeAspect="1"/>
          </p:cNvPicPr>
          <p:nvPr/>
        </p:nvPicPr>
        <p:blipFill>
          <a:blip r:embed="rId3"/>
          <a:stretch>
            <a:fillRect/>
          </a:stretch>
        </p:blipFill>
        <p:spPr>
          <a:xfrm>
            <a:off x="7010400" y="3673121"/>
            <a:ext cx="4191000" cy="2704817"/>
          </a:xfrm>
          <a:prstGeom prst="rect">
            <a:avLst/>
          </a:prstGeom>
        </p:spPr>
      </p:pic>
    </p:spTree>
    <p:extLst>
      <p:ext uri="{BB962C8B-B14F-4D97-AF65-F5344CB8AC3E}">
        <p14:creationId xmlns:p14="http://schemas.microsoft.com/office/powerpoint/2010/main" val="1087989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B237C-9C25-C307-D531-5C183CE80F8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3A0B9AC-454A-DC83-8CC8-697D4419B7EB}"/>
              </a:ext>
            </a:extLst>
          </p:cNvPr>
          <p:cNvSpPr>
            <a:spLocks noGrp="1"/>
          </p:cNvSpPr>
          <p:nvPr>
            <p:ph type="sldNum" sz="quarter" idx="7"/>
          </p:nvPr>
        </p:nvSpPr>
        <p:spPr/>
        <p:txBody>
          <a:bodyPr/>
          <a:lstStyle/>
          <a:p>
            <a:fld id="{B6F15528-21DE-4FAA-801E-634DDDAF4B2B}" type="slidenum">
              <a:rPr lang="en-US" smtClean="0"/>
              <a:t>33</a:t>
            </a:fld>
            <a:endParaRPr lang="en-US"/>
          </a:p>
        </p:txBody>
      </p:sp>
      <p:sp>
        <p:nvSpPr>
          <p:cNvPr id="6" name="TextBox 5">
            <a:extLst>
              <a:ext uri="{FF2B5EF4-FFF2-40B4-BE49-F238E27FC236}">
                <a16:creationId xmlns:a16="http://schemas.microsoft.com/office/drawing/2014/main" id="{5F35CB16-92DC-CF4D-0159-06505E9D627C}"/>
              </a:ext>
            </a:extLst>
          </p:cNvPr>
          <p:cNvSpPr txBox="1"/>
          <p:nvPr/>
        </p:nvSpPr>
        <p:spPr>
          <a:xfrm>
            <a:off x="801355" y="2923698"/>
            <a:ext cx="10744201" cy="2677656"/>
          </a:xfrm>
          <a:prstGeom prst="rect">
            <a:avLst/>
          </a:prstGeom>
          <a:noFill/>
        </p:spPr>
        <p:txBody>
          <a:bodyPr wrap="square">
            <a:spAutoFit/>
          </a:bodyPr>
          <a:lstStyle/>
          <a:p>
            <a:r>
              <a:rPr lang="en-US" sz="2400" dirty="0">
                <a:effectLst/>
                <a:latin typeface="+mn-lt"/>
              </a:rPr>
              <a:t>If a client has both DMC and Non-DMC funding sources and only loses their DMC benefits, the current Non-DMC funding </a:t>
            </a:r>
            <a:r>
              <a:rPr lang="en-US" sz="2400" dirty="0">
                <a:solidFill>
                  <a:schemeClr val="tx1"/>
                </a:solidFill>
                <a:effectLst/>
                <a:latin typeface="+mn-lt"/>
              </a:rPr>
              <a:t>source </a:t>
            </a:r>
            <a:r>
              <a:rPr lang="en-US" sz="2400" dirty="0">
                <a:solidFill>
                  <a:schemeClr val="tx1"/>
                </a:solidFill>
                <a:latin typeface="+mn-lt"/>
              </a:rPr>
              <a:t>becomes</a:t>
            </a:r>
            <a:r>
              <a:rPr lang="en-US" sz="2400" dirty="0">
                <a:solidFill>
                  <a:schemeClr val="tx1"/>
                </a:solidFill>
                <a:effectLst/>
                <a:latin typeface="+mn-lt"/>
              </a:rPr>
              <a:t> the </a:t>
            </a:r>
            <a:r>
              <a:rPr lang="en-US" sz="2400" dirty="0">
                <a:solidFill>
                  <a:schemeClr val="tx1"/>
                </a:solidFill>
                <a:latin typeface="+mn-lt"/>
              </a:rPr>
              <a:t>primary</a:t>
            </a:r>
            <a:r>
              <a:rPr lang="en-US" sz="2400" dirty="0">
                <a:solidFill>
                  <a:schemeClr val="tx1"/>
                </a:solidFill>
                <a:effectLst/>
                <a:latin typeface="+mn-lt"/>
              </a:rPr>
              <a:t> guarantor. </a:t>
            </a:r>
          </a:p>
          <a:p>
            <a:endParaRPr lang="en-US" sz="1200" dirty="0">
              <a:solidFill>
                <a:schemeClr val="tx1"/>
              </a:solidFill>
              <a:latin typeface="+mn-lt"/>
            </a:endParaRPr>
          </a:p>
          <a:p>
            <a:r>
              <a:rPr lang="en-US" sz="2400" dirty="0">
                <a:solidFill>
                  <a:schemeClr val="tx1"/>
                </a:solidFill>
                <a:latin typeface="+mn-lt"/>
              </a:rPr>
              <a:t>I</a:t>
            </a:r>
            <a:r>
              <a:rPr lang="en-US" sz="2400" dirty="0">
                <a:solidFill>
                  <a:schemeClr val="tx1"/>
                </a:solidFill>
                <a:effectLst/>
                <a:latin typeface="+mn-lt"/>
              </a:rPr>
              <a:t>f the client is covered under another funding program (such as AB109, GR, DCFS). </a:t>
            </a:r>
          </a:p>
          <a:p>
            <a:r>
              <a:rPr lang="en-US" sz="2400" dirty="0">
                <a:solidFill>
                  <a:schemeClr val="tx1"/>
                </a:solidFill>
                <a:effectLst/>
                <a:latin typeface="+mn-lt"/>
              </a:rPr>
              <a:t>In such </a:t>
            </a:r>
            <a:r>
              <a:rPr lang="en-US" sz="2400" dirty="0">
                <a:solidFill>
                  <a:schemeClr val="tx1"/>
                </a:solidFill>
                <a:latin typeface="+mn-lt"/>
              </a:rPr>
              <a:t>cases, </a:t>
            </a:r>
            <a:r>
              <a:rPr lang="en-US" sz="2400" dirty="0">
                <a:solidFill>
                  <a:schemeClr val="tx1"/>
                </a:solidFill>
                <a:effectLst/>
                <a:latin typeface="+mn-lt"/>
              </a:rPr>
              <a:t>CIFP should NOT be added</a:t>
            </a:r>
            <a:r>
              <a:rPr lang="en-US" sz="2400" dirty="0">
                <a:solidFill>
                  <a:schemeClr val="tx1"/>
                </a:solidFill>
                <a:latin typeface="+mn-lt"/>
              </a:rPr>
              <a:t>.  O</a:t>
            </a:r>
            <a:r>
              <a:rPr lang="en-US" sz="2400" dirty="0">
                <a:solidFill>
                  <a:schemeClr val="tx1"/>
                </a:solidFill>
                <a:effectLst/>
                <a:latin typeface="+mn-lt"/>
              </a:rPr>
              <a:t>nly the DMC guarantor would have the Coverage Expiration Date field completed. </a:t>
            </a:r>
          </a:p>
          <a:p>
            <a:endParaRPr lang="en-US" sz="1200" dirty="0">
              <a:effectLst/>
              <a:latin typeface="+mn-lt"/>
            </a:endParaRPr>
          </a:p>
          <a:p>
            <a:r>
              <a:rPr lang="en-US" sz="2400" dirty="0">
                <a:effectLst/>
                <a:latin typeface="+mn-lt"/>
              </a:rPr>
              <a:t>If a client loses both DMC and Non-DMC then both guarantors would be end dated. </a:t>
            </a:r>
            <a:endParaRPr lang="en-US" sz="2400" dirty="0">
              <a:latin typeface="+mn-lt"/>
            </a:endParaRPr>
          </a:p>
        </p:txBody>
      </p:sp>
      <p:sp>
        <p:nvSpPr>
          <p:cNvPr id="3" name="TextBox 2">
            <a:extLst>
              <a:ext uri="{FF2B5EF4-FFF2-40B4-BE49-F238E27FC236}">
                <a16:creationId xmlns:a16="http://schemas.microsoft.com/office/drawing/2014/main" id="{8C8CFAED-0703-F477-6B12-20F7B5672785}"/>
              </a:ext>
            </a:extLst>
          </p:cNvPr>
          <p:cNvSpPr txBox="1"/>
          <p:nvPr/>
        </p:nvSpPr>
        <p:spPr>
          <a:xfrm>
            <a:off x="1752600" y="688639"/>
            <a:ext cx="7848600" cy="523220"/>
          </a:xfrm>
          <a:prstGeom prst="rect">
            <a:avLst/>
          </a:prstGeom>
          <a:noFill/>
        </p:spPr>
        <p:txBody>
          <a:bodyPr wrap="square">
            <a:spAutoFit/>
          </a:bodyPr>
          <a:lstStyle/>
          <a:p>
            <a:r>
              <a:rPr lang="en-US" sz="2800" b="1" dirty="0">
                <a:latin typeface="+mn-lt"/>
              </a:rPr>
              <a:t>Do we need to change the order of the guarantors? </a:t>
            </a:r>
            <a:endParaRPr lang="en-US" sz="2800" dirty="0">
              <a:latin typeface="+mn-lt"/>
            </a:endParaRPr>
          </a:p>
        </p:txBody>
      </p:sp>
      <p:sp>
        <p:nvSpPr>
          <p:cNvPr id="4" name="TextBox 3">
            <a:extLst>
              <a:ext uri="{FF2B5EF4-FFF2-40B4-BE49-F238E27FC236}">
                <a16:creationId xmlns:a16="http://schemas.microsoft.com/office/drawing/2014/main" id="{33B6F409-B460-247C-B625-4F73CC04B875}"/>
              </a:ext>
            </a:extLst>
          </p:cNvPr>
          <p:cNvSpPr txBox="1"/>
          <p:nvPr/>
        </p:nvSpPr>
        <p:spPr>
          <a:xfrm>
            <a:off x="838198" y="1252441"/>
            <a:ext cx="10330355" cy="830997"/>
          </a:xfrm>
          <a:prstGeom prst="rect">
            <a:avLst/>
          </a:prstGeom>
          <a:noFill/>
        </p:spPr>
        <p:txBody>
          <a:bodyPr wrap="square">
            <a:spAutoFit/>
          </a:bodyPr>
          <a:lstStyle/>
          <a:p>
            <a:r>
              <a:rPr lang="en-US" sz="2400" dirty="0">
                <a:latin typeface="+mn-lt"/>
              </a:rPr>
              <a:t>No, the order of the guarantors should </a:t>
            </a:r>
            <a:r>
              <a:rPr lang="en-US" sz="2400" dirty="0">
                <a:solidFill>
                  <a:schemeClr val="tx1"/>
                </a:solidFill>
                <a:latin typeface="+mn-lt"/>
              </a:rPr>
              <a:t>remain the same and the CIFP guarantor should be added as the last guarantor.</a:t>
            </a:r>
          </a:p>
        </p:txBody>
      </p:sp>
      <p:sp>
        <p:nvSpPr>
          <p:cNvPr id="7" name="TextBox 6">
            <a:extLst>
              <a:ext uri="{FF2B5EF4-FFF2-40B4-BE49-F238E27FC236}">
                <a16:creationId xmlns:a16="http://schemas.microsoft.com/office/drawing/2014/main" id="{C60A7F37-AFB2-C481-8F34-1997593EC981}"/>
              </a:ext>
            </a:extLst>
          </p:cNvPr>
          <p:cNvSpPr txBox="1"/>
          <p:nvPr/>
        </p:nvSpPr>
        <p:spPr>
          <a:xfrm>
            <a:off x="838198" y="2360733"/>
            <a:ext cx="2209802" cy="523220"/>
          </a:xfrm>
          <a:prstGeom prst="rect">
            <a:avLst/>
          </a:prstGeom>
          <a:noFill/>
        </p:spPr>
        <p:txBody>
          <a:bodyPr wrap="square">
            <a:spAutoFit/>
          </a:bodyPr>
          <a:lstStyle/>
          <a:p>
            <a:r>
              <a:rPr lang="en-US" sz="2800" b="1" dirty="0">
                <a:latin typeface="+mn-lt"/>
              </a:rPr>
              <a:t>Please note:   </a:t>
            </a:r>
            <a:endParaRPr lang="en-US" sz="2800" dirty="0">
              <a:latin typeface="+mn-lt"/>
            </a:endParaRPr>
          </a:p>
        </p:txBody>
      </p:sp>
    </p:spTree>
    <p:extLst>
      <p:ext uri="{BB962C8B-B14F-4D97-AF65-F5344CB8AC3E}">
        <p14:creationId xmlns:p14="http://schemas.microsoft.com/office/powerpoint/2010/main" val="2705010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D9681-6A9E-9BF2-610C-5C054EC09BC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573653-AA38-7E1D-112B-29DA63B072E1}"/>
              </a:ext>
            </a:extLst>
          </p:cNvPr>
          <p:cNvSpPr>
            <a:spLocks noGrp="1"/>
          </p:cNvSpPr>
          <p:nvPr>
            <p:ph type="sldNum" sz="quarter" idx="7"/>
          </p:nvPr>
        </p:nvSpPr>
        <p:spPr/>
        <p:txBody>
          <a:bodyPr/>
          <a:lstStyle/>
          <a:p>
            <a:fld id="{B6F15528-21DE-4FAA-801E-634DDDAF4B2B}" type="slidenum">
              <a:rPr lang="en-US" smtClean="0"/>
              <a:t>34</a:t>
            </a:fld>
            <a:endParaRPr lang="en-US"/>
          </a:p>
        </p:txBody>
      </p:sp>
      <p:sp>
        <p:nvSpPr>
          <p:cNvPr id="6" name="TextBox 5">
            <a:extLst>
              <a:ext uri="{FF2B5EF4-FFF2-40B4-BE49-F238E27FC236}">
                <a16:creationId xmlns:a16="http://schemas.microsoft.com/office/drawing/2014/main" id="{E982291D-52BD-9F17-2D7D-90D13041E495}"/>
              </a:ext>
            </a:extLst>
          </p:cNvPr>
          <p:cNvSpPr txBox="1"/>
          <p:nvPr/>
        </p:nvSpPr>
        <p:spPr>
          <a:xfrm>
            <a:off x="963010" y="2459504"/>
            <a:ext cx="10287000" cy="3046988"/>
          </a:xfrm>
          <a:prstGeom prst="rect">
            <a:avLst/>
          </a:prstGeom>
          <a:noFill/>
        </p:spPr>
        <p:txBody>
          <a:bodyPr wrap="square">
            <a:spAutoFit/>
          </a:bodyPr>
          <a:lstStyle/>
          <a:p>
            <a:r>
              <a:rPr lang="en-US" sz="2400" dirty="0">
                <a:effectLst/>
                <a:latin typeface="+mn-lt"/>
              </a:rPr>
              <a:t>The end date </a:t>
            </a:r>
            <a:r>
              <a:rPr lang="en-US" sz="2400" dirty="0">
                <a:solidFill>
                  <a:schemeClr val="tx1"/>
                </a:solidFill>
                <a:effectLst/>
                <a:latin typeface="+mn-lt"/>
              </a:rPr>
              <a:t>of Medi-Cal guarantor coverage is added in the Financial Eligibility form in the Coverage Expiration </a:t>
            </a:r>
            <a:r>
              <a:rPr lang="en-US" sz="2400" dirty="0">
                <a:effectLst/>
                <a:latin typeface="+mn-lt"/>
              </a:rPr>
              <a:t>Date field. </a:t>
            </a:r>
          </a:p>
          <a:p>
            <a:endParaRPr lang="en-US" sz="2400" dirty="0">
              <a:latin typeface="+mn-lt"/>
            </a:endParaRPr>
          </a:p>
          <a:p>
            <a:r>
              <a:rPr lang="en-US" sz="2400" dirty="0">
                <a:effectLst/>
                <a:latin typeface="+mn-lt"/>
              </a:rPr>
              <a:t>An end date is determined by the last day a client </a:t>
            </a:r>
            <a:r>
              <a:rPr lang="en-US" sz="2400" dirty="0">
                <a:solidFill>
                  <a:schemeClr val="tx1"/>
                </a:solidFill>
                <a:effectLst/>
                <a:latin typeface="+mn-lt"/>
              </a:rPr>
              <a:t>has active full scope Medi-Cal coverage.  </a:t>
            </a:r>
          </a:p>
          <a:p>
            <a:endParaRPr lang="en-US" sz="2400" dirty="0">
              <a:latin typeface="+mn-lt"/>
            </a:endParaRPr>
          </a:p>
          <a:p>
            <a:r>
              <a:rPr lang="en-US" sz="2400" dirty="0">
                <a:effectLst/>
                <a:latin typeface="+mn-lt"/>
              </a:rPr>
              <a:t>This is typically the last day of the previous month before benefits were terminated but could be another date. </a:t>
            </a:r>
            <a:endParaRPr lang="en-US" sz="2400" dirty="0">
              <a:latin typeface="+mn-lt"/>
            </a:endParaRPr>
          </a:p>
        </p:txBody>
      </p:sp>
      <p:sp>
        <p:nvSpPr>
          <p:cNvPr id="3" name="TextBox 2">
            <a:extLst>
              <a:ext uri="{FF2B5EF4-FFF2-40B4-BE49-F238E27FC236}">
                <a16:creationId xmlns:a16="http://schemas.microsoft.com/office/drawing/2014/main" id="{87C4BF90-52D1-5232-3452-0D8C94EC4FDA}"/>
              </a:ext>
            </a:extLst>
          </p:cNvPr>
          <p:cNvSpPr txBox="1"/>
          <p:nvPr/>
        </p:nvSpPr>
        <p:spPr>
          <a:xfrm>
            <a:off x="952500" y="933271"/>
            <a:ext cx="10287000" cy="1384995"/>
          </a:xfrm>
          <a:prstGeom prst="rect">
            <a:avLst/>
          </a:prstGeom>
          <a:noFill/>
        </p:spPr>
        <p:txBody>
          <a:bodyPr wrap="square">
            <a:spAutoFit/>
          </a:bodyPr>
          <a:lstStyle/>
          <a:p>
            <a:r>
              <a:rPr lang="en-US" sz="2800" b="1" dirty="0">
                <a:latin typeface="+mn-lt"/>
              </a:rPr>
              <a:t>How do we enter the end date? What determines an end date? Would the expiration date be when the Medi-Cal benefits expire or the patient isn't eligible anymore? </a:t>
            </a:r>
          </a:p>
        </p:txBody>
      </p:sp>
    </p:spTree>
    <p:extLst>
      <p:ext uri="{BB962C8B-B14F-4D97-AF65-F5344CB8AC3E}">
        <p14:creationId xmlns:p14="http://schemas.microsoft.com/office/powerpoint/2010/main" val="349551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82487-194D-9948-A366-499ABAA8F03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BE71A6-E31E-B02B-AB10-EF5A43A36908}"/>
              </a:ext>
            </a:extLst>
          </p:cNvPr>
          <p:cNvSpPr>
            <a:spLocks noGrp="1"/>
          </p:cNvSpPr>
          <p:nvPr>
            <p:ph type="sldNum" sz="quarter" idx="7"/>
          </p:nvPr>
        </p:nvSpPr>
        <p:spPr/>
        <p:txBody>
          <a:bodyPr/>
          <a:lstStyle/>
          <a:p>
            <a:fld id="{B6F15528-21DE-4FAA-801E-634DDDAF4B2B}" type="slidenum">
              <a:rPr lang="en-US" smtClean="0"/>
              <a:t>35</a:t>
            </a:fld>
            <a:endParaRPr lang="en-US"/>
          </a:p>
        </p:txBody>
      </p:sp>
      <p:sp>
        <p:nvSpPr>
          <p:cNvPr id="6" name="TextBox 5">
            <a:extLst>
              <a:ext uri="{FF2B5EF4-FFF2-40B4-BE49-F238E27FC236}">
                <a16:creationId xmlns:a16="http://schemas.microsoft.com/office/drawing/2014/main" id="{2C2DD4B7-E5A6-588F-3720-3EFB8A0E5082}"/>
              </a:ext>
            </a:extLst>
          </p:cNvPr>
          <p:cNvSpPr txBox="1"/>
          <p:nvPr/>
        </p:nvSpPr>
        <p:spPr>
          <a:xfrm>
            <a:off x="963386" y="2677409"/>
            <a:ext cx="10287000" cy="3631763"/>
          </a:xfrm>
          <a:prstGeom prst="rect">
            <a:avLst/>
          </a:prstGeom>
          <a:noFill/>
        </p:spPr>
        <p:txBody>
          <a:bodyPr wrap="square">
            <a:spAutoFit/>
          </a:bodyPr>
          <a:lstStyle/>
          <a:p>
            <a:r>
              <a:rPr lang="en-US" sz="2400" dirty="0">
                <a:latin typeface="+mn-lt"/>
              </a:rPr>
              <a:t>Determining o</a:t>
            </a:r>
            <a:r>
              <a:rPr lang="en-US" sz="2400" dirty="0">
                <a:effectLst/>
                <a:latin typeface="+mn-lt"/>
              </a:rPr>
              <a:t>ther eligible county funding should be a part of the client referral, initial assessment and/or financial screening. Information gathered should point to aspects of the client’s background that lend to one of the qualifying funding sources.  </a:t>
            </a:r>
          </a:p>
          <a:p>
            <a:endParaRPr lang="en-US" sz="1400" dirty="0">
              <a:latin typeface="+mn-lt"/>
            </a:endParaRPr>
          </a:p>
          <a:p>
            <a:r>
              <a:rPr lang="en-US" sz="2400" dirty="0">
                <a:effectLst/>
                <a:latin typeface="+mn-lt"/>
              </a:rPr>
              <a:t>Here is a list of the current funding sources available other than Medi-Cal that are listed on the Cal-OMS Admission form. If a client is covered under any of these additional sources, they would not qualify for </a:t>
            </a:r>
            <a:r>
              <a:rPr lang="en-US" sz="2400" dirty="0">
                <a:solidFill>
                  <a:schemeClr val="tx1"/>
                </a:solidFill>
                <a:effectLst/>
                <a:latin typeface="+mn-lt"/>
              </a:rPr>
              <a:t>CIFP, as those funding sources </a:t>
            </a:r>
            <a:r>
              <a:rPr lang="en-US" sz="2400" dirty="0">
                <a:solidFill>
                  <a:schemeClr val="tx1"/>
                </a:solidFill>
                <a:latin typeface="+mn-lt"/>
              </a:rPr>
              <a:t>take priority</a:t>
            </a:r>
            <a:r>
              <a:rPr lang="en-US" sz="2400" dirty="0">
                <a:solidFill>
                  <a:schemeClr val="tx1"/>
                </a:solidFill>
                <a:effectLst/>
                <a:latin typeface="+mn-lt"/>
              </a:rPr>
              <a:t>. Even if the client is receiving GR, that non-DMC funding source should be used rather than CIFP.</a:t>
            </a:r>
            <a:endParaRPr lang="en-US" sz="2400" dirty="0">
              <a:solidFill>
                <a:schemeClr val="tx1"/>
              </a:solidFill>
              <a:latin typeface="+mn-lt"/>
            </a:endParaRPr>
          </a:p>
        </p:txBody>
      </p:sp>
      <p:sp>
        <p:nvSpPr>
          <p:cNvPr id="3" name="TextBox 2">
            <a:extLst>
              <a:ext uri="{FF2B5EF4-FFF2-40B4-BE49-F238E27FC236}">
                <a16:creationId xmlns:a16="http://schemas.microsoft.com/office/drawing/2014/main" id="{3266D65B-9017-55C8-C81E-C7541553A0D8}"/>
              </a:ext>
            </a:extLst>
          </p:cNvPr>
          <p:cNvSpPr txBox="1"/>
          <p:nvPr/>
        </p:nvSpPr>
        <p:spPr>
          <a:xfrm>
            <a:off x="952500" y="838200"/>
            <a:ext cx="10287000" cy="1815882"/>
          </a:xfrm>
          <a:prstGeom prst="rect">
            <a:avLst/>
          </a:prstGeom>
          <a:noFill/>
        </p:spPr>
        <p:txBody>
          <a:bodyPr wrap="square">
            <a:spAutoFit/>
          </a:bodyPr>
          <a:lstStyle/>
          <a:p>
            <a:r>
              <a:rPr lang="en-US" sz="2800" b="1" dirty="0">
                <a:latin typeface="+mn-lt"/>
              </a:rPr>
              <a:t>How do we ensure clients aren't eligible for other county funding programs? AB-109 is easy, but what about other county funding streams?  Are Drug Court participants, considered as other funding when Medi-Cal isn't applicable?</a:t>
            </a:r>
            <a:endParaRPr lang="en-US" sz="2800" dirty="0">
              <a:latin typeface="+mn-lt"/>
            </a:endParaRPr>
          </a:p>
        </p:txBody>
      </p:sp>
    </p:spTree>
    <p:extLst>
      <p:ext uri="{BB962C8B-B14F-4D97-AF65-F5344CB8AC3E}">
        <p14:creationId xmlns:p14="http://schemas.microsoft.com/office/powerpoint/2010/main" val="4027312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F920A-D489-9839-D63C-F91DF12BFF9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DBFFA71-AB47-0E79-D452-35675E51EE47}"/>
              </a:ext>
            </a:extLst>
          </p:cNvPr>
          <p:cNvSpPr>
            <a:spLocks noGrp="1"/>
          </p:cNvSpPr>
          <p:nvPr>
            <p:ph type="sldNum" sz="quarter" idx="7"/>
          </p:nvPr>
        </p:nvSpPr>
        <p:spPr/>
        <p:txBody>
          <a:bodyPr/>
          <a:lstStyle/>
          <a:p>
            <a:fld id="{B6F15528-21DE-4FAA-801E-634DDDAF4B2B}" type="slidenum">
              <a:rPr lang="en-US" smtClean="0"/>
              <a:t>36</a:t>
            </a:fld>
            <a:endParaRPr lang="en-US"/>
          </a:p>
        </p:txBody>
      </p:sp>
      <p:sp>
        <p:nvSpPr>
          <p:cNvPr id="6" name="TextBox 5">
            <a:extLst>
              <a:ext uri="{FF2B5EF4-FFF2-40B4-BE49-F238E27FC236}">
                <a16:creationId xmlns:a16="http://schemas.microsoft.com/office/drawing/2014/main" id="{1977D583-1F5C-7DC9-D04D-7E9B5091E323}"/>
              </a:ext>
            </a:extLst>
          </p:cNvPr>
          <p:cNvSpPr txBox="1"/>
          <p:nvPr/>
        </p:nvSpPr>
        <p:spPr>
          <a:xfrm>
            <a:off x="6057900" y="914400"/>
            <a:ext cx="5638800" cy="5201424"/>
          </a:xfrm>
          <a:prstGeom prst="rect">
            <a:avLst/>
          </a:prstGeom>
          <a:noFill/>
        </p:spPr>
        <p:txBody>
          <a:bodyPr wrap="square">
            <a:spAutoFit/>
          </a:bodyPr>
          <a:lstStyle/>
          <a:p>
            <a:r>
              <a:rPr lang="en-US" sz="2800" dirty="0">
                <a:latin typeface="+mn-lt"/>
              </a:rPr>
              <a:t>▪ Juvenile In Custody Probation Camp</a:t>
            </a:r>
          </a:p>
          <a:p>
            <a:r>
              <a:rPr lang="en-US" sz="2800" dirty="0">
                <a:latin typeface="+mn-lt"/>
              </a:rPr>
              <a:t>▪ None </a:t>
            </a:r>
          </a:p>
          <a:p>
            <a:r>
              <a:rPr lang="en-US" sz="2800" dirty="0">
                <a:latin typeface="+mn-lt"/>
              </a:rPr>
              <a:t>▪ Perinatal Service </a:t>
            </a:r>
          </a:p>
          <a:p>
            <a:r>
              <a:rPr lang="en-US" sz="2800" dirty="0">
                <a:latin typeface="+mn-lt"/>
              </a:rPr>
              <a:t>▪ Private Pay </a:t>
            </a:r>
          </a:p>
          <a:p>
            <a:r>
              <a:rPr lang="en-US" sz="2800" dirty="0">
                <a:latin typeface="+mn-lt"/>
              </a:rPr>
              <a:t>▪ Probation / Day Reporting Center </a:t>
            </a:r>
          </a:p>
          <a:p>
            <a:r>
              <a:rPr lang="en-US" sz="2800" dirty="0">
                <a:latin typeface="+mn-lt"/>
              </a:rPr>
              <a:t>▪ Probation JJCPA </a:t>
            </a:r>
          </a:p>
          <a:p>
            <a:r>
              <a:rPr lang="en-US" sz="2800" dirty="0">
                <a:effectLst/>
                <a:latin typeface="+mn-lt"/>
              </a:rPr>
              <a:t>▪ </a:t>
            </a:r>
            <a:r>
              <a:rPr lang="en-US" sz="2800" dirty="0">
                <a:latin typeface="+mn-lt"/>
              </a:rPr>
              <a:t>Probation Title IV E </a:t>
            </a:r>
          </a:p>
          <a:p>
            <a:r>
              <a:rPr lang="en-US" sz="2800" dirty="0">
                <a:latin typeface="+mn-lt"/>
              </a:rPr>
              <a:t>▪ Prop 47 </a:t>
            </a:r>
          </a:p>
          <a:p>
            <a:r>
              <a:rPr lang="en-US" sz="2800" dirty="0">
                <a:latin typeface="+mn-lt"/>
              </a:rPr>
              <a:t>▪ Prop 57 </a:t>
            </a:r>
          </a:p>
          <a:p>
            <a:r>
              <a:rPr lang="en-US" sz="2800" dirty="0">
                <a:latin typeface="+mn-lt"/>
              </a:rPr>
              <a:t>▪ Women Children's Residential    Treatment </a:t>
            </a:r>
            <a:endParaRPr lang="en-US" sz="2800" dirty="0">
              <a:effectLst/>
              <a:latin typeface="+mn-lt"/>
            </a:endParaRPr>
          </a:p>
          <a:p>
            <a:endParaRPr lang="en-US" sz="2400" dirty="0">
              <a:effectLst/>
            </a:endParaRPr>
          </a:p>
        </p:txBody>
      </p:sp>
      <p:sp>
        <p:nvSpPr>
          <p:cNvPr id="3" name="TextBox 2">
            <a:extLst>
              <a:ext uri="{FF2B5EF4-FFF2-40B4-BE49-F238E27FC236}">
                <a16:creationId xmlns:a16="http://schemas.microsoft.com/office/drawing/2014/main" id="{7EF8513D-5299-2729-3A73-F500513D3A6E}"/>
              </a:ext>
            </a:extLst>
          </p:cNvPr>
          <p:cNvSpPr txBox="1"/>
          <p:nvPr/>
        </p:nvSpPr>
        <p:spPr>
          <a:xfrm>
            <a:off x="457200" y="914400"/>
            <a:ext cx="5404944" cy="4832092"/>
          </a:xfrm>
          <a:prstGeom prst="rect">
            <a:avLst/>
          </a:prstGeom>
          <a:noFill/>
        </p:spPr>
        <p:txBody>
          <a:bodyPr wrap="square">
            <a:spAutoFit/>
          </a:bodyPr>
          <a:lstStyle/>
          <a:p>
            <a:r>
              <a:rPr lang="en-US" sz="2800" dirty="0"/>
              <a:t>▪ </a:t>
            </a:r>
            <a:r>
              <a:rPr lang="en-US" sz="2800" dirty="0">
                <a:latin typeface="+mn-lt"/>
              </a:rPr>
              <a:t>AB109 </a:t>
            </a:r>
          </a:p>
          <a:p>
            <a:r>
              <a:rPr lang="en-US" sz="2800" dirty="0">
                <a:latin typeface="+mn-lt"/>
              </a:rPr>
              <a:t>▪ Adult Drug Court </a:t>
            </a:r>
          </a:p>
          <a:p>
            <a:r>
              <a:rPr lang="en-US" sz="2800" dirty="0">
                <a:latin typeface="+mn-lt"/>
              </a:rPr>
              <a:t>▪ </a:t>
            </a:r>
            <a:r>
              <a:rPr lang="en-US" sz="2800" dirty="0" err="1">
                <a:latin typeface="+mn-lt"/>
              </a:rPr>
              <a:t>CalWORKS</a:t>
            </a:r>
            <a:r>
              <a:rPr lang="en-US" sz="2800" dirty="0">
                <a:latin typeface="+mn-lt"/>
              </a:rPr>
              <a:t> </a:t>
            </a:r>
          </a:p>
          <a:p>
            <a:r>
              <a:rPr lang="en-US" sz="2800" dirty="0">
                <a:latin typeface="+mn-lt"/>
              </a:rPr>
              <a:t>▪ </a:t>
            </a:r>
            <a:r>
              <a:rPr lang="en-US" sz="2800" dirty="0" err="1">
                <a:latin typeface="+mn-lt"/>
              </a:rPr>
              <a:t>CalWORKS</a:t>
            </a:r>
            <a:r>
              <a:rPr lang="en-US" sz="2800" dirty="0">
                <a:latin typeface="+mn-lt"/>
              </a:rPr>
              <a:t> (API) </a:t>
            </a:r>
          </a:p>
          <a:p>
            <a:r>
              <a:rPr lang="en-US" sz="2800" dirty="0">
                <a:latin typeface="+mn-lt"/>
              </a:rPr>
              <a:t>▪ </a:t>
            </a:r>
            <a:r>
              <a:rPr lang="en-US" sz="2800" dirty="0" err="1">
                <a:latin typeface="+mn-lt"/>
              </a:rPr>
              <a:t>CalWORKS</a:t>
            </a:r>
            <a:r>
              <a:rPr lang="en-US" sz="2800" dirty="0">
                <a:latin typeface="+mn-lt"/>
              </a:rPr>
              <a:t> Detox </a:t>
            </a:r>
          </a:p>
          <a:p>
            <a:r>
              <a:rPr lang="en-US" sz="2800" dirty="0">
                <a:latin typeface="+mn-lt"/>
              </a:rPr>
              <a:t>▪ </a:t>
            </a:r>
            <a:r>
              <a:rPr lang="en-US" sz="2800" dirty="0" err="1">
                <a:latin typeface="+mn-lt"/>
              </a:rPr>
              <a:t>CalWORKS</a:t>
            </a:r>
            <a:r>
              <a:rPr lang="en-US" sz="2800" dirty="0">
                <a:latin typeface="+mn-lt"/>
              </a:rPr>
              <a:t> Family Solution Center </a:t>
            </a:r>
          </a:p>
          <a:p>
            <a:r>
              <a:rPr lang="en-US" sz="2800" dirty="0">
                <a:latin typeface="+mn-lt"/>
              </a:rPr>
              <a:t>▪ Client Ineligible for Federal Programs </a:t>
            </a:r>
          </a:p>
          <a:p>
            <a:r>
              <a:rPr lang="en-US" sz="2800" dirty="0">
                <a:latin typeface="+mn-lt"/>
              </a:rPr>
              <a:t>▪ DCFS-PSSF (TLFRG) </a:t>
            </a:r>
          </a:p>
          <a:p>
            <a:r>
              <a:rPr lang="en-US" sz="2800" dirty="0">
                <a:latin typeface="+mn-lt"/>
              </a:rPr>
              <a:t>▪ Family Dependency Drug Court </a:t>
            </a:r>
          </a:p>
          <a:p>
            <a:r>
              <a:rPr lang="en-US" sz="2800" dirty="0">
                <a:latin typeface="+mn-lt"/>
              </a:rPr>
              <a:t>▪ General Relief</a:t>
            </a:r>
          </a:p>
        </p:txBody>
      </p:sp>
    </p:spTree>
    <p:extLst>
      <p:ext uri="{BB962C8B-B14F-4D97-AF65-F5344CB8AC3E}">
        <p14:creationId xmlns:p14="http://schemas.microsoft.com/office/powerpoint/2010/main" val="445783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4ECFB-F33C-1386-9EB9-F65B99D4297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60F3D50-EF13-427A-F09A-CD6A8A181F12}"/>
              </a:ext>
            </a:extLst>
          </p:cNvPr>
          <p:cNvSpPr>
            <a:spLocks noGrp="1"/>
          </p:cNvSpPr>
          <p:nvPr>
            <p:ph type="sldNum" sz="quarter" idx="7"/>
          </p:nvPr>
        </p:nvSpPr>
        <p:spPr/>
        <p:txBody>
          <a:bodyPr/>
          <a:lstStyle/>
          <a:p>
            <a:fld id="{B6F15528-21DE-4FAA-801E-634DDDAF4B2B}" type="slidenum">
              <a:rPr lang="en-US" smtClean="0"/>
              <a:t>37</a:t>
            </a:fld>
            <a:endParaRPr lang="en-US"/>
          </a:p>
        </p:txBody>
      </p:sp>
      <p:sp>
        <p:nvSpPr>
          <p:cNvPr id="6" name="TextBox 5">
            <a:extLst>
              <a:ext uri="{FF2B5EF4-FFF2-40B4-BE49-F238E27FC236}">
                <a16:creationId xmlns:a16="http://schemas.microsoft.com/office/drawing/2014/main" id="{A177D21D-8396-4B07-EBA1-1759B529EFF6}"/>
              </a:ext>
            </a:extLst>
          </p:cNvPr>
          <p:cNvSpPr txBox="1"/>
          <p:nvPr/>
        </p:nvSpPr>
        <p:spPr>
          <a:xfrm>
            <a:off x="3655629" y="1639057"/>
            <a:ext cx="4573971" cy="461665"/>
          </a:xfrm>
          <a:prstGeom prst="rect">
            <a:avLst/>
          </a:prstGeom>
          <a:noFill/>
        </p:spPr>
        <p:txBody>
          <a:bodyPr wrap="square">
            <a:spAutoFit/>
          </a:bodyPr>
          <a:lstStyle/>
          <a:p>
            <a:r>
              <a:rPr lang="en-US" sz="2400" dirty="0">
                <a:latin typeface="+mn-lt"/>
              </a:rPr>
              <a:t>The CIN field should be left blank</a:t>
            </a:r>
            <a:r>
              <a:rPr lang="en-US" sz="2400" dirty="0"/>
              <a:t>.</a:t>
            </a:r>
            <a:endParaRPr lang="en-US" sz="2400" dirty="0">
              <a:effectLst/>
            </a:endParaRPr>
          </a:p>
        </p:txBody>
      </p:sp>
      <p:sp>
        <p:nvSpPr>
          <p:cNvPr id="3" name="TextBox 2">
            <a:extLst>
              <a:ext uri="{FF2B5EF4-FFF2-40B4-BE49-F238E27FC236}">
                <a16:creationId xmlns:a16="http://schemas.microsoft.com/office/drawing/2014/main" id="{376A4063-4AA9-C51A-FF2C-F3BC73D389D5}"/>
              </a:ext>
            </a:extLst>
          </p:cNvPr>
          <p:cNvSpPr txBox="1"/>
          <p:nvPr/>
        </p:nvSpPr>
        <p:spPr>
          <a:xfrm>
            <a:off x="894103" y="780140"/>
            <a:ext cx="9854761" cy="830997"/>
          </a:xfrm>
          <a:prstGeom prst="rect">
            <a:avLst/>
          </a:prstGeom>
          <a:noFill/>
        </p:spPr>
        <p:txBody>
          <a:bodyPr wrap="square">
            <a:spAutoFit/>
          </a:bodyPr>
          <a:lstStyle/>
          <a:p>
            <a:r>
              <a:rPr lang="en-US" sz="2400" b="1" dirty="0">
                <a:latin typeface="+mn-lt"/>
              </a:rPr>
              <a:t>What do we put in the </a:t>
            </a:r>
            <a:r>
              <a:rPr lang="en-US" sz="2400" b="1" dirty="0">
                <a:solidFill>
                  <a:schemeClr val="tx1"/>
                </a:solidFill>
                <a:latin typeface="+mn-lt"/>
              </a:rPr>
              <a:t>Subscriber Policy# in the Financial Eligibility form during admission since they won’t have a CIN number</a:t>
            </a:r>
            <a:r>
              <a:rPr lang="en-US" sz="2400" b="1" dirty="0">
                <a:latin typeface="+mn-lt"/>
              </a:rPr>
              <a:t>?</a:t>
            </a:r>
          </a:p>
        </p:txBody>
      </p:sp>
      <p:sp>
        <p:nvSpPr>
          <p:cNvPr id="4" name="TextBox 3">
            <a:extLst>
              <a:ext uri="{FF2B5EF4-FFF2-40B4-BE49-F238E27FC236}">
                <a16:creationId xmlns:a16="http://schemas.microsoft.com/office/drawing/2014/main" id="{67E4C1C8-4EEB-D406-791D-D6F3AF0B03B8}"/>
              </a:ext>
            </a:extLst>
          </p:cNvPr>
          <p:cNvSpPr txBox="1"/>
          <p:nvPr/>
        </p:nvSpPr>
        <p:spPr>
          <a:xfrm>
            <a:off x="892331" y="2367132"/>
            <a:ext cx="10159562" cy="1200329"/>
          </a:xfrm>
          <a:prstGeom prst="rect">
            <a:avLst/>
          </a:prstGeom>
          <a:noFill/>
        </p:spPr>
        <p:txBody>
          <a:bodyPr wrap="square">
            <a:spAutoFit/>
          </a:bodyPr>
          <a:lstStyle/>
          <a:p>
            <a:r>
              <a:rPr lang="en-US" sz="2400" b="1" dirty="0">
                <a:latin typeface="+mn-lt"/>
              </a:rPr>
              <a:t>Would we need to </a:t>
            </a:r>
            <a:r>
              <a:rPr lang="en-US" sz="2400" b="1" dirty="0">
                <a:solidFill>
                  <a:schemeClr val="tx1"/>
                </a:solidFill>
                <a:latin typeface="+mn-lt"/>
              </a:rPr>
              <a:t>submit another Authorization Request when we discharge the client in the Cal-OMS Admission due to a funding change/loss of Medi-Cal related  to CIFP? </a:t>
            </a:r>
          </a:p>
        </p:txBody>
      </p:sp>
      <p:sp>
        <p:nvSpPr>
          <p:cNvPr id="8" name="TextBox 7">
            <a:extLst>
              <a:ext uri="{FF2B5EF4-FFF2-40B4-BE49-F238E27FC236}">
                <a16:creationId xmlns:a16="http://schemas.microsoft.com/office/drawing/2014/main" id="{CF32AF53-F857-4EC6-C022-8626F40D0EEF}"/>
              </a:ext>
            </a:extLst>
          </p:cNvPr>
          <p:cNvSpPr txBox="1"/>
          <p:nvPr/>
        </p:nvSpPr>
        <p:spPr>
          <a:xfrm>
            <a:off x="892331" y="3646425"/>
            <a:ext cx="10708071" cy="2431435"/>
          </a:xfrm>
          <a:prstGeom prst="rect">
            <a:avLst/>
          </a:prstGeom>
          <a:noFill/>
        </p:spPr>
        <p:txBody>
          <a:bodyPr wrap="square">
            <a:spAutoFit/>
          </a:bodyPr>
          <a:lstStyle/>
          <a:p>
            <a:r>
              <a:rPr lang="en-US" sz="2400" dirty="0">
                <a:latin typeface="+mn-lt"/>
              </a:rPr>
              <a:t>Providers should not request a new authorization if there is no lapse in treatment and the Cal-OMS Discharge is related to the new CIFP coverage only. In this situation, providers should continue to bill </a:t>
            </a:r>
            <a:r>
              <a:rPr lang="en-US" sz="2400" dirty="0">
                <a:solidFill>
                  <a:schemeClr val="tx1"/>
                </a:solidFill>
                <a:latin typeface="+mn-lt"/>
              </a:rPr>
              <a:t>against the existing authorization. Providers should continue to match the Funding Source on the </a:t>
            </a:r>
            <a:r>
              <a:rPr lang="en-US" sz="2400" dirty="0">
                <a:latin typeface="+mn-lt"/>
              </a:rPr>
              <a:t>authorization to the Funding Source on the claim when entering.   </a:t>
            </a:r>
          </a:p>
          <a:p>
            <a:endParaRPr lang="en-US" sz="800" dirty="0">
              <a:latin typeface="+mn-lt"/>
            </a:endParaRPr>
          </a:p>
          <a:p>
            <a:r>
              <a:rPr lang="en-US" sz="2400" dirty="0">
                <a:latin typeface="+mn-lt"/>
              </a:rPr>
              <a:t>However, any new admission for CIFP would require a new Non-DMC authorization. </a:t>
            </a:r>
          </a:p>
        </p:txBody>
      </p:sp>
    </p:spTree>
    <p:extLst>
      <p:ext uri="{BB962C8B-B14F-4D97-AF65-F5344CB8AC3E}">
        <p14:creationId xmlns:p14="http://schemas.microsoft.com/office/powerpoint/2010/main" val="4198874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59BC1-AB5D-BFDE-E2BE-9EA7A49AFD3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3EC1A5-0445-1675-A301-D91448965563}"/>
              </a:ext>
            </a:extLst>
          </p:cNvPr>
          <p:cNvSpPr>
            <a:spLocks noGrp="1"/>
          </p:cNvSpPr>
          <p:nvPr>
            <p:ph type="sldNum" sz="quarter" idx="7"/>
          </p:nvPr>
        </p:nvSpPr>
        <p:spPr/>
        <p:txBody>
          <a:bodyPr/>
          <a:lstStyle/>
          <a:p>
            <a:fld id="{B6F15528-21DE-4FAA-801E-634DDDAF4B2B}" type="slidenum">
              <a:rPr lang="en-US" smtClean="0"/>
              <a:t>38</a:t>
            </a:fld>
            <a:endParaRPr lang="en-US"/>
          </a:p>
        </p:txBody>
      </p:sp>
      <p:sp>
        <p:nvSpPr>
          <p:cNvPr id="6" name="TextBox 5">
            <a:extLst>
              <a:ext uri="{FF2B5EF4-FFF2-40B4-BE49-F238E27FC236}">
                <a16:creationId xmlns:a16="http://schemas.microsoft.com/office/drawing/2014/main" id="{68584035-418D-4AB5-8993-0A93DB4708C9}"/>
              </a:ext>
            </a:extLst>
          </p:cNvPr>
          <p:cNvSpPr txBox="1"/>
          <p:nvPr/>
        </p:nvSpPr>
        <p:spPr>
          <a:xfrm>
            <a:off x="909144" y="2705726"/>
            <a:ext cx="10287000" cy="2677656"/>
          </a:xfrm>
          <a:prstGeom prst="rect">
            <a:avLst/>
          </a:prstGeom>
          <a:noFill/>
        </p:spPr>
        <p:txBody>
          <a:bodyPr wrap="square">
            <a:spAutoFit/>
          </a:bodyPr>
          <a:lstStyle/>
          <a:p>
            <a:r>
              <a:rPr lang="en-US" sz="2400" dirty="0">
                <a:effectLst/>
                <a:latin typeface="+mn-lt"/>
              </a:rPr>
              <a:t>This should not cause any issues. However, it should be documented in a progress note why the Cal-OMS was discharged and </a:t>
            </a:r>
            <a:r>
              <a:rPr lang="en-US" sz="2400" dirty="0">
                <a:latin typeface="+mn-lt"/>
              </a:rPr>
              <a:t>a new Cal-OMS Admission completed</a:t>
            </a:r>
            <a:r>
              <a:rPr lang="en-US" sz="2400" dirty="0">
                <a:effectLst/>
                <a:latin typeface="+mn-lt"/>
              </a:rPr>
              <a:t> to avoid any issues.  </a:t>
            </a:r>
          </a:p>
          <a:p>
            <a:endParaRPr lang="en-US" sz="2400" dirty="0">
              <a:latin typeface="+mn-lt"/>
            </a:endParaRPr>
          </a:p>
          <a:p>
            <a:r>
              <a:rPr lang="en-US" sz="2400" dirty="0">
                <a:effectLst/>
                <a:latin typeface="+mn-lt"/>
              </a:rPr>
              <a:t>This would be a non-billable progress note that documents the current Cal-OMS episode was discharge and the client was re-admitted due to </a:t>
            </a:r>
            <a:r>
              <a:rPr lang="en-US" sz="2400" dirty="0">
                <a:latin typeface="+mn-lt"/>
              </a:rPr>
              <a:t>the </a:t>
            </a:r>
            <a:r>
              <a:rPr lang="en-US" sz="2400" dirty="0">
                <a:effectLst/>
                <a:latin typeface="+mn-lt"/>
              </a:rPr>
              <a:t>change in funding source.</a:t>
            </a:r>
            <a:endParaRPr lang="en-US" sz="2400" dirty="0">
              <a:latin typeface="+mn-lt"/>
            </a:endParaRPr>
          </a:p>
        </p:txBody>
      </p:sp>
      <p:sp>
        <p:nvSpPr>
          <p:cNvPr id="3" name="TextBox 2">
            <a:extLst>
              <a:ext uri="{FF2B5EF4-FFF2-40B4-BE49-F238E27FC236}">
                <a16:creationId xmlns:a16="http://schemas.microsoft.com/office/drawing/2014/main" id="{5F6BD03C-3136-6D45-B6E4-718B8E116416}"/>
              </a:ext>
            </a:extLst>
          </p:cNvPr>
          <p:cNvSpPr txBox="1"/>
          <p:nvPr/>
        </p:nvSpPr>
        <p:spPr>
          <a:xfrm>
            <a:off x="995856" y="751344"/>
            <a:ext cx="10287000" cy="2246769"/>
          </a:xfrm>
          <a:prstGeom prst="rect">
            <a:avLst/>
          </a:prstGeom>
          <a:noFill/>
        </p:spPr>
        <p:txBody>
          <a:bodyPr wrap="square">
            <a:spAutoFit/>
          </a:bodyPr>
          <a:lstStyle/>
          <a:p>
            <a:r>
              <a:rPr lang="en-US" sz="2800" b="1" dirty="0">
                <a:latin typeface="+mn-lt"/>
              </a:rPr>
              <a:t>The discrepant dates for the new Cal-OMS Admission and the authorization dates would not cause a problem, since that is one of the challenges we have with SAPC for authorization approval, </a:t>
            </a:r>
            <a:r>
              <a:rPr lang="en-US" sz="2800" b="1" dirty="0"/>
              <a:t>right? </a:t>
            </a:r>
          </a:p>
          <a:p>
            <a:endParaRPr lang="en-US" sz="2800" dirty="0">
              <a:latin typeface="+mn-lt"/>
            </a:endParaRPr>
          </a:p>
        </p:txBody>
      </p:sp>
    </p:spTree>
    <p:extLst>
      <p:ext uri="{BB962C8B-B14F-4D97-AF65-F5344CB8AC3E}">
        <p14:creationId xmlns:p14="http://schemas.microsoft.com/office/powerpoint/2010/main" val="3742085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F3381-B526-615D-BE13-A4B358AA605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71C531-CDBC-B31F-B737-891E21D24E5C}"/>
              </a:ext>
            </a:extLst>
          </p:cNvPr>
          <p:cNvSpPr>
            <a:spLocks noGrp="1"/>
          </p:cNvSpPr>
          <p:nvPr>
            <p:ph type="sldNum" sz="quarter" idx="7"/>
          </p:nvPr>
        </p:nvSpPr>
        <p:spPr/>
        <p:txBody>
          <a:bodyPr/>
          <a:lstStyle/>
          <a:p>
            <a:fld id="{B6F15528-21DE-4FAA-801E-634DDDAF4B2B}" type="slidenum">
              <a:rPr lang="en-US" smtClean="0"/>
              <a:t>39</a:t>
            </a:fld>
            <a:endParaRPr lang="en-US"/>
          </a:p>
        </p:txBody>
      </p:sp>
      <p:sp>
        <p:nvSpPr>
          <p:cNvPr id="6" name="TextBox 5">
            <a:extLst>
              <a:ext uri="{FF2B5EF4-FFF2-40B4-BE49-F238E27FC236}">
                <a16:creationId xmlns:a16="http://schemas.microsoft.com/office/drawing/2014/main" id="{AAD6A5B9-6B75-D72C-C00C-B623300EFCB0}"/>
              </a:ext>
            </a:extLst>
          </p:cNvPr>
          <p:cNvSpPr txBox="1"/>
          <p:nvPr/>
        </p:nvSpPr>
        <p:spPr>
          <a:xfrm>
            <a:off x="922020" y="2217507"/>
            <a:ext cx="10660380" cy="3046988"/>
          </a:xfrm>
          <a:prstGeom prst="rect">
            <a:avLst/>
          </a:prstGeom>
          <a:noFill/>
        </p:spPr>
        <p:txBody>
          <a:bodyPr wrap="square">
            <a:spAutoFit/>
          </a:bodyPr>
          <a:lstStyle/>
          <a:p>
            <a:r>
              <a:rPr lang="en-US" sz="2400" dirty="0">
                <a:latin typeface="+mn-lt"/>
              </a:rPr>
              <a:t>When you observe that a client’s Medi-Cal benefit has recently been terminated </a:t>
            </a:r>
          </a:p>
          <a:p>
            <a:r>
              <a:rPr lang="en-US" sz="2400" dirty="0">
                <a:latin typeface="+mn-lt"/>
              </a:rPr>
              <a:t>(or in other words is showing ineligible where client was previously eligible), please prioritize assisting the client in determining and completing any actions needed to renew or reestablish their benefits, if indicated (e.g. submit documents for annual Redetermination). </a:t>
            </a:r>
          </a:p>
          <a:p>
            <a:endParaRPr lang="en-US" sz="2400" dirty="0">
              <a:latin typeface="+mn-lt"/>
            </a:endParaRPr>
          </a:p>
          <a:p>
            <a:r>
              <a:rPr lang="en-US" sz="2400" dirty="0">
                <a:latin typeface="+mn-lt"/>
              </a:rPr>
              <a:t>This will help in the effort to assist clients to not </a:t>
            </a:r>
            <a:r>
              <a:rPr lang="en-US" sz="2400" dirty="0">
                <a:solidFill>
                  <a:schemeClr val="tx1"/>
                </a:solidFill>
                <a:latin typeface="+mn-lt"/>
              </a:rPr>
              <a:t>lose their Medi-Cal benefit which would make them ineligible to apply at a later time.</a:t>
            </a:r>
          </a:p>
        </p:txBody>
      </p:sp>
      <p:sp>
        <p:nvSpPr>
          <p:cNvPr id="4" name="TextBox 3">
            <a:extLst>
              <a:ext uri="{FF2B5EF4-FFF2-40B4-BE49-F238E27FC236}">
                <a16:creationId xmlns:a16="http://schemas.microsoft.com/office/drawing/2014/main" id="{D8E43172-B4EC-ADAC-71A1-C59079AB32A8}"/>
              </a:ext>
            </a:extLst>
          </p:cNvPr>
          <p:cNvSpPr txBox="1"/>
          <p:nvPr/>
        </p:nvSpPr>
        <p:spPr>
          <a:xfrm>
            <a:off x="1143000" y="1224173"/>
            <a:ext cx="9982200" cy="584775"/>
          </a:xfrm>
          <a:prstGeom prst="rect">
            <a:avLst/>
          </a:prstGeom>
          <a:noFill/>
        </p:spPr>
        <p:txBody>
          <a:bodyPr wrap="square">
            <a:spAutoFit/>
          </a:bodyPr>
          <a:lstStyle/>
          <a:p>
            <a:r>
              <a:rPr lang="en-US" sz="3200" b="1" dirty="0">
                <a:latin typeface="+mn-lt"/>
              </a:rPr>
              <a:t>Providers are to assist clients who lose Medi-Cal benefits</a:t>
            </a:r>
            <a:endParaRPr lang="en-US" sz="3200" dirty="0">
              <a:latin typeface="+mn-lt"/>
            </a:endParaRPr>
          </a:p>
        </p:txBody>
      </p:sp>
    </p:spTree>
    <p:extLst>
      <p:ext uri="{BB962C8B-B14F-4D97-AF65-F5344CB8AC3E}">
        <p14:creationId xmlns:p14="http://schemas.microsoft.com/office/powerpoint/2010/main" val="43221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4CA89-70AD-C692-5823-97233A00F6A4}"/>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27D2F982-EB64-4456-D048-70901657495D}"/>
              </a:ext>
            </a:extLst>
          </p:cNvPr>
          <p:cNvSpPr txBox="1">
            <a:spLocks noGrp="1"/>
          </p:cNvSpPr>
          <p:nvPr>
            <p:ph type="title"/>
          </p:nvPr>
        </p:nvSpPr>
        <p:spPr>
          <a:xfrm>
            <a:off x="914400" y="762000"/>
            <a:ext cx="6858000" cy="1003901"/>
          </a:xfrm>
          <a:prstGeom prst="rect">
            <a:avLst/>
          </a:prstGeom>
        </p:spPr>
        <p:txBody>
          <a:bodyPr vert="horz" wrap="square" lIns="0" tIns="567472" rIns="0" bIns="0" rtlCol="0">
            <a:spAutoFit/>
          </a:bodyPr>
          <a:lstStyle/>
          <a:p>
            <a:r>
              <a:rPr lang="en-US" sz="2800" b="1" dirty="0">
                <a:ea typeface="Calibri" panose="020F0502020204030204" pitchFamily="34" charset="0"/>
                <a:cs typeface="Calibri" panose="020F0502020204030204" pitchFamily="34" charset="0"/>
              </a:rPr>
              <a:t>CIFP - </a:t>
            </a:r>
            <a:r>
              <a:rPr lang="en-US" sz="2800" b="1" dirty="0"/>
              <a:t>Client Ineligible for Federal Programs </a:t>
            </a:r>
          </a:p>
        </p:txBody>
      </p:sp>
      <p:sp>
        <p:nvSpPr>
          <p:cNvPr id="5" name="Slide Number Placeholder 4">
            <a:extLst>
              <a:ext uri="{FF2B5EF4-FFF2-40B4-BE49-F238E27FC236}">
                <a16:creationId xmlns:a16="http://schemas.microsoft.com/office/drawing/2014/main" id="{D17E4C6D-A1CA-32F2-C934-62DFAF26942B}"/>
              </a:ext>
            </a:extLst>
          </p:cNvPr>
          <p:cNvSpPr>
            <a:spLocks noGrp="1"/>
          </p:cNvSpPr>
          <p:nvPr>
            <p:ph type="sldNum" sz="quarter" idx="7"/>
          </p:nvPr>
        </p:nvSpPr>
        <p:spPr/>
        <p:txBody>
          <a:bodyPr/>
          <a:lstStyle/>
          <a:p>
            <a:fld id="{B6F15528-21DE-4FAA-801E-634DDDAF4B2B}" type="slidenum">
              <a:rPr lang="en-US" smtClean="0"/>
              <a:t>4</a:t>
            </a:fld>
            <a:endParaRPr lang="en-US"/>
          </a:p>
        </p:txBody>
      </p:sp>
      <p:sp>
        <p:nvSpPr>
          <p:cNvPr id="8" name="Rectangle 4">
            <a:extLst>
              <a:ext uri="{FF2B5EF4-FFF2-40B4-BE49-F238E27FC236}">
                <a16:creationId xmlns:a16="http://schemas.microsoft.com/office/drawing/2014/main" id="{CE1EE25A-6C97-3BBD-43E7-7F520D824B4C}"/>
              </a:ext>
            </a:extLst>
          </p:cNvPr>
          <p:cNvSpPr>
            <a:spLocks noChangeArrowheads="1"/>
          </p:cNvSpPr>
          <p:nvPr/>
        </p:nvSpPr>
        <p:spPr bwMode="auto">
          <a:xfrm>
            <a:off x="838200" y="2362200"/>
            <a:ext cx="10817994"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n-US" altLang="en-US" dirty="0">
              <a:solidFill>
                <a:schemeClr val="tx1"/>
              </a:solidFill>
              <a:latin typeface="Arial" panose="020B0604020202020204" pitchFamily="34" charset="0"/>
            </a:endParaRPr>
          </a:p>
          <a:p>
            <a:r>
              <a:rPr lang="en-US" sz="2000" u="sng" dirty="0">
                <a:latin typeface="+mn-lt"/>
              </a:rPr>
              <a:t>SAPC IN 26-02</a:t>
            </a:r>
            <a:r>
              <a:rPr lang="en-US" sz="2000" dirty="0">
                <a:latin typeface="+mn-lt"/>
              </a:rPr>
              <a:t>: </a:t>
            </a:r>
          </a:p>
          <a:p>
            <a:endParaRPr lang="en-US" sz="2000" dirty="0">
              <a:solidFill>
                <a:schemeClr val="tx1"/>
              </a:solidFill>
              <a:latin typeface="+mn-lt"/>
            </a:endParaRPr>
          </a:p>
          <a:p>
            <a:pPr marL="285750" indent="-285750">
              <a:buFont typeface="Arial" panose="020B0604020202020204" pitchFamily="34" charset="0"/>
              <a:buChar char="•"/>
            </a:pPr>
            <a:r>
              <a:rPr lang="en-US" sz="2000" dirty="0">
                <a:solidFill>
                  <a:schemeClr val="tx1"/>
                </a:solidFill>
                <a:latin typeface="+mn-lt"/>
              </a:rPr>
              <a:t>CIFP is specifically for clients with an at-risk immigration status </a:t>
            </a:r>
            <a:r>
              <a:rPr lang="en-US" sz="2000" b="1" dirty="0">
                <a:solidFill>
                  <a:schemeClr val="tx1"/>
                </a:solidFill>
                <a:latin typeface="+mn-lt"/>
              </a:rPr>
              <a:t>whose treatment cannot be funded by any other means.</a:t>
            </a:r>
          </a:p>
          <a:p>
            <a:endParaRPr lang="en-US" sz="2000" b="1" dirty="0">
              <a:solidFill>
                <a:schemeClr val="tx1"/>
              </a:solidFill>
              <a:latin typeface="+mn-lt"/>
            </a:endParaRPr>
          </a:p>
          <a:p>
            <a:pPr marL="285750" indent="-285750">
              <a:buFont typeface="Arial" panose="020B0604020202020204" pitchFamily="34" charset="0"/>
              <a:buChar char="•"/>
            </a:pPr>
            <a:r>
              <a:rPr lang="en-US" sz="2000" dirty="0">
                <a:latin typeface="+mn-lt"/>
              </a:rPr>
              <a:t>SAPC will use local dollars to continue to support provider agencies serving this population.</a:t>
            </a:r>
          </a:p>
          <a:p>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4624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29F78E7-8281-A2E8-E776-174AFB770849}"/>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C41CFC52-8534-B7CF-80EA-1E63E51DF6A8}"/>
              </a:ext>
            </a:extLst>
          </p:cNvPr>
          <p:cNvGrpSpPr/>
          <p:nvPr/>
        </p:nvGrpSpPr>
        <p:grpSpPr>
          <a:xfrm>
            <a:off x="0" y="0"/>
            <a:ext cx="12192000" cy="775335"/>
            <a:chOff x="0" y="0"/>
            <a:chExt cx="12192000" cy="775335"/>
          </a:xfrm>
        </p:grpSpPr>
        <p:pic>
          <p:nvPicPr>
            <p:cNvPr id="3" name="object 3">
              <a:extLst>
                <a:ext uri="{FF2B5EF4-FFF2-40B4-BE49-F238E27FC236}">
                  <a16:creationId xmlns:a16="http://schemas.microsoft.com/office/drawing/2014/main" id="{F314D173-61A7-A91F-D8BF-974DBBB4324E}"/>
                </a:ext>
              </a:extLst>
            </p:cNvPr>
            <p:cNvPicPr/>
            <p:nvPr/>
          </p:nvPicPr>
          <p:blipFill>
            <a:blip r:embed="rId2" cstate="print"/>
            <a:stretch>
              <a:fillRect/>
            </a:stretch>
          </p:blipFill>
          <p:spPr>
            <a:xfrm>
              <a:off x="0" y="0"/>
              <a:ext cx="12192000" cy="695807"/>
            </a:xfrm>
            <a:prstGeom prst="rect">
              <a:avLst/>
            </a:prstGeom>
          </p:spPr>
        </p:pic>
        <p:pic>
          <p:nvPicPr>
            <p:cNvPr id="4" name="object 4">
              <a:extLst>
                <a:ext uri="{FF2B5EF4-FFF2-40B4-BE49-F238E27FC236}">
                  <a16:creationId xmlns:a16="http://schemas.microsoft.com/office/drawing/2014/main" id="{6104529D-7494-F811-F7F3-2BB5CDA51E9C}"/>
                </a:ext>
              </a:extLst>
            </p:cNvPr>
            <p:cNvPicPr/>
            <p:nvPr/>
          </p:nvPicPr>
          <p:blipFill>
            <a:blip r:embed="rId3" cstate="print"/>
            <a:stretch>
              <a:fillRect/>
            </a:stretch>
          </p:blipFill>
          <p:spPr>
            <a:xfrm>
              <a:off x="9703308" y="71628"/>
              <a:ext cx="1937003" cy="576071"/>
            </a:xfrm>
            <a:prstGeom prst="rect">
              <a:avLst/>
            </a:prstGeom>
          </p:spPr>
        </p:pic>
        <p:pic>
          <p:nvPicPr>
            <p:cNvPr id="5" name="object 5">
              <a:extLst>
                <a:ext uri="{FF2B5EF4-FFF2-40B4-BE49-F238E27FC236}">
                  <a16:creationId xmlns:a16="http://schemas.microsoft.com/office/drawing/2014/main" id="{4C764421-60D1-0E30-BC02-B0A2F5B96025}"/>
                </a:ext>
              </a:extLst>
            </p:cNvPr>
            <p:cNvPicPr/>
            <p:nvPr/>
          </p:nvPicPr>
          <p:blipFill>
            <a:blip r:embed="rId4" cstate="print"/>
            <a:stretch>
              <a:fillRect/>
            </a:stretch>
          </p:blipFill>
          <p:spPr>
            <a:xfrm>
              <a:off x="9766693" y="133883"/>
              <a:ext cx="1792973" cy="433120"/>
            </a:xfrm>
            <a:prstGeom prst="rect">
              <a:avLst/>
            </a:prstGeom>
          </p:spPr>
        </p:pic>
        <p:pic>
          <p:nvPicPr>
            <p:cNvPr id="6" name="object 6">
              <a:extLst>
                <a:ext uri="{FF2B5EF4-FFF2-40B4-BE49-F238E27FC236}">
                  <a16:creationId xmlns:a16="http://schemas.microsoft.com/office/drawing/2014/main" id="{A28F97BD-ABC9-B696-5CC6-5A870C9701ED}"/>
                </a:ext>
              </a:extLst>
            </p:cNvPr>
            <p:cNvPicPr/>
            <p:nvPr/>
          </p:nvPicPr>
          <p:blipFill>
            <a:blip r:embed="rId5" cstate="print"/>
            <a:stretch>
              <a:fillRect/>
            </a:stretch>
          </p:blipFill>
          <p:spPr>
            <a:xfrm>
              <a:off x="8816632" y="59969"/>
              <a:ext cx="762418" cy="571814"/>
            </a:xfrm>
            <a:prstGeom prst="rect">
              <a:avLst/>
            </a:prstGeom>
          </p:spPr>
        </p:pic>
        <p:sp>
          <p:nvSpPr>
            <p:cNvPr id="7" name="object 7">
              <a:extLst>
                <a:ext uri="{FF2B5EF4-FFF2-40B4-BE49-F238E27FC236}">
                  <a16:creationId xmlns:a16="http://schemas.microsoft.com/office/drawing/2014/main" id="{BA84307F-3B12-62A0-497A-9AEC93384B34}"/>
                </a:ext>
              </a:extLst>
            </p:cNvPr>
            <p:cNvSpPr/>
            <p:nvPr/>
          </p:nvSpPr>
          <p:spPr>
            <a:xfrm>
              <a:off x="0" y="691730"/>
              <a:ext cx="4004310" cy="83820"/>
            </a:xfrm>
            <a:custGeom>
              <a:avLst/>
              <a:gdLst/>
              <a:ahLst/>
              <a:cxnLst/>
              <a:rect l="l" t="t" r="r" b="b"/>
              <a:pathLst>
                <a:path w="4004310" h="83820">
                  <a:moveTo>
                    <a:pt x="0" y="83426"/>
                  </a:moveTo>
                  <a:lnTo>
                    <a:pt x="4004119" y="83426"/>
                  </a:lnTo>
                  <a:lnTo>
                    <a:pt x="4004119" y="0"/>
                  </a:lnTo>
                  <a:lnTo>
                    <a:pt x="0" y="0"/>
                  </a:lnTo>
                  <a:lnTo>
                    <a:pt x="0" y="83426"/>
                  </a:lnTo>
                  <a:close/>
                </a:path>
              </a:pathLst>
            </a:custGeom>
            <a:solidFill>
              <a:srgbClr val="C5B783"/>
            </a:solidFill>
          </p:spPr>
          <p:txBody>
            <a:bodyPr wrap="square" lIns="0" tIns="0" rIns="0" bIns="0" rtlCol="0"/>
            <a:lstStyle/>
            <a:p>
              <a:endParaRPr/>
            </a:p>
          </p:txBody>
        </p:sp>
        <p:sp>
          <p:nvSpPr>
            <p:cNvPr id="8" name="object 8">
              <a:extLst>
                <a:ext uri="{FF2B5EF4-FFF2-40B4-BE49-F238E27FC236}">
                  <a16:creationId xmlns:a16="http://schemas.microsoft.com/office/drawing/2014/main" id="{CF0B4B74-B5D7-A613-BA6A-89AF2C95496D}"/>
                </a:ext>
              </a:extLst>
            </p:cNvPr>
            <p:cNvSpPr/>
            <p:nvPr/>
          </p:nvSpPr>
          <p:spPr>
            <a:xfrm>
              <a:off x="4004119" y="691730"/>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CF7E00"/>
            </a:solidFill>
          </p:spPr>
          <p:txBody>
            <a:bodyPr wrap="square" lIns="0" tIns="0" rIns="0" bIns="0" rtlCol="0"/>
            <a:lstStyle/>
            <a:p>
              <a:endParaRPr/>
            </a:p>
          </p:txBody>
        </p:sp>
        <p:sp>
          <p:nvSpPr>
            <p:cNvPr id="9" name="object 9">
              <a:extLst>
                <a:ext uri="{FF2B5EF4-FFF2-40B4-BE49-F238E27FC236}">
                  <a16:creationId xmlns:a16="http://schemas.microsoft.com/office/drawing/2014/main" id="{17B2EB85-1164-06E3-B280-12BAD51D7C1C}"/>
                </a:ext>
              </a:extLst>
            </p:cNvPr>
            <p:cNvSpPr/>
            <p:nvPr/>
          </p:nvSpPr>
          <p:spPr>
            <a:xfrm>
              <a:off x="8096999" y="691730"/>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789D49"/>
            </a:solidFill>
          </p:spPr>
          <p:txBody>
            <a:bodyPr wrap="square" lIns="0" tIns="0" rIns="0" bIns="0" rtlCol="0"/>
            <a:lstStyle/>
            <a:p>
              <a:endParaRPr/>
            </a:p>
          </p:txBody>
        </p:sp>
      </p:grpSp>
      <p:grpSp>
        <p:nvGrpSpPr>
          <p:cNvPr id="10" name="object 10">
            <a:extLst>
              <a:ext uri="{FF2B5EF4-FFF2-40B4-BE49-F238E27FC236}">
                <a16:creationId xmlns:a16="http://schemas.microsoft.com/office/drawing/2014/main" id="{E7B0803A-4B60-06AC-1983-22DCAD13CFC7}"/>
              </a:ext>
            </a:extLst>
          </p:cNvPr>
          <p:cNvGrpSpPr/>
          <p:nvPr/>
        </p:nvGrpSpPr>
        <p:grpSpPr>
          <a:xfrm>
            <a:off x="0" y="1955800"/>
            <a:ext cx="12192635" cy="3943985"/>
            <a:chOff x="0" y="1955800"/>
            <a:chExt cx="12192635" cy="3943985"/>
          </a:xfrm>
        </p:grpSpPr>
        <p:pic>
          <p:nvPicPr>
            <p:cNvPr id="11" name="object 11">
              <a:extLst>
                <a:ext uri="{FF2B5EF4-FFF2-40B4-BE49-F238E27FC236}">
                  <a16:creationId xmlns:a16="http://schemas.microsoft.com/office/drawing/2014/main" id="{424DDC9D-6C27-7FD5-94EF-AB1BBCB620F1}"/>
                </a:ext>
              </a:extLst>
            </p:cNvPr>
            <p:cNvPicPr/>
            <p:nvPr/>
          </p:nvPicPr>
          <p:blipFill>
            <a:blip r:embed="rId6" cstate="print"/>
            <a:stretch>
              <a:fillRect/>
            </a:stretch>
          </p:blipFill>
          <p:spPr>
            <a:xfrm>
              <a:off x="0" y="1955800"/>
              <a:ext cx="12189891" cy="101600"/>
            </a:xfrm>
            <a:prstGeom prst="rect">
              <a:avLst/>
            </a:prstGeom>
          </p:spPr>
        </p:pic>
        <p:pic>
          <p:nvPicPr>
            <p:cNvPr id="12" name="object 12">
              <a:extLst>
                <a:ext uri="{FF2B5EF4-FFF2-40B4-BE49-F238E27FC236}">
                  <a16:creationId xmlns:a16="http://schemas.microsoft.com/office/drawing/2014/main" id="{62643D53-8F6F-C9C1-F230-F9C3C4BC6C9C}"/>
                </a:ext>
              </a:extLst>
            </p:cNvPr>
            <p:cNvPicPr/>
            <p:nvPr/>
          </p:nvPicPr>
          <p:blipFill>
            <a:blip r:embed="rId7" cstate="print"/>
            <a:stretch>
              <a:fillRect/>
            </a:stretch>
          </p:blipFill>
          <p:spPr>
            <a:xfrm>
              <a:off x="0" y="1955800"/>
              <a:ext cx="12192000" cy="3943438"/>
            </a:xfrm>
            <a:prstGeom prst="rect">
              <a:avLst/>
            </a:prstGeom>
          </p:spPr>
        </p:pic>
        <p:pic>
          <p:nvPicPr>
            <p:cNvPr id="13" name="object 13">
              <a:extLst>
                <a:ext uri="{FF2B5EF4-FFF2-40B4-BE49-F238E27FC236}">
                  <a16:creationId xmlns:a16="http://schemas.microsoft.com/office/drawing/2014/main" id="{E5D93DE2-E792-22BA-3465-B29CBA732CD1}"/>
                </a:ext>
              </a:extLst>
            </p:cNvPr>
            <p:cNvPicPr/>
            <p:nvPr/>
          </p:nvPicPr>
          <p:blipFill>
            <a:blip r:embed="rId8" cstate="print"/>
            <a:stretch>
              <a:fillRect/>
            </a:stretch>
          </p:blipFill>
          <p:spPr>
            <a:xfrm>
              <a:off x="8605964" y="2527300"/>
              <a:ext cx="3586048" cy="3266045"/>
            </a:xfrm>
            <a:prstGeom prst="rect">
              <a:avLst/>
            </a:prstGeom>
          </p:spPr>
        </p:pic>
        <p:sp>
          <p:nvSpPr>
            <p:cNvPr id="14" name="object 14">
              <a:extLst>
                <a:ext uri="{FF2B5EF4-FFF2-40B4-BE49-F238E27FC236}">
                  <a16:creationId xmlns:a16="http://schemas.microsoft.com/office/drawing/2014/main" id="{1839AD23-6FBD-BD09-9D06-77E7B313E7D1}"/>
                </a:ext>
              </a:extLst>
            </p:cNvPr>
            <p:cNvSpPr/>
            <p:nvPr/>
          </p:nvSpPr>
          <p:spPr>
            <a:xfrm>
              <a:off x="1" y="2044701"/>
              <a:ext cx="12190095" cy="25400"/>
            </a:xfrm>
            <a:custGeom>
              <a:avLst/>
              <a:gdLst/>
              <a:ahLst/>
              <a:cxnLst/>
              <a:rect l="l" t="t" r="r" b="b"/>
              <a:pathLst>
                <a:path w="12190095" h="25400">
                  <a:moveTo>
                    <a:pt x="0" y="25400"/>
                  </a:moveTo>
                  <a:lnTo>
                    <a:pt x="12189879" y="25400"/>
                  </a:lnTo>
                  <a:lnTo>
                    <a:pt x="12189879" y="0"/>
                  </a:lnTo>
                  <a:lnTo>
                    <a:pt x="0" y="0"/>
                  </a:lnTo>
                  <a:lnTo>
                    <a:pt x="0" y="25400"/>
                  </a:lnTo>
                  <a:close/>
                </a:path>
              </a:pathLst>
            </a:custGeom>
            <a:solidFill>
              <a:srgbClr val="EDB011"/>
            </a:solidFill>
          </p:spPr>
          <p:txBody>
            <a:bodyPr wrap="square" lIns="0" tIns="0" rIns="0" bIns="0" rtlCol="0"/>
            <a:lstStyle/>
            <a:p>
              <a:endParaRPr/>
            </a:p>
          </p:txBody>
        </p:sp>
        <p:sp>
          <p:nvSpPr>
            <p:cNvPr id="15" name="object 15">
              <a:extLst>
                <a:ext uri="{FF2B5EF4-FFF2-40B4-BE49-F238E27FC236}">
                  <a16:creationId xmlns:a16="http://schemas.microsoft.com/office/drawing/2014/main" id="{F7438445-707D-1F89-891F-E43E7EB681D4}"/>
                </a:ext>
              </a:extLst>
            </p:cNvPr>
            <p:cNvSpPr/>
            <p:nvPr/>
          </p:nvSpPr>
          <p:spPr>
            <a:xfrm>
              <a:off x="2117" y="5691746"/>
              <a:ext cx="12190095" cy="0"/>
            </a:xfrm>
            <a:custGeom>
              <a:avLst/>
              <a:gdLst/>
              <a:ahLst/>
              <a:cxnLst/>
              <a:rect l="l" t="t" r="r" b="b"/>
              <a:pathLst>
                <a:path w="12190095">
                  <a:moveTo>
                    <a:pt x="0" y="0"/>
                  </a:moveTo>
                  <a:lnTo>
                    <a:pt x="12189879" y="0"/>
                  </a:lnTo>
                </a:path>
              </a:pathLst>
            </a:custGeom>
            <a:ln w="25400">
              <a:solidFill>
                <a:srgbClr val="EDB011"/>
              </a:solidFill>
            </a:ln>
          </p:spPr>
          <p:txBody>
            <a:bodyPr wrap="square" lIns="0" tIns="0" rIns="0" bIns="0" rtlCol="0"/>
            <a:lstStyle/>
            <a:p>
              <a:endParaRPr/>
            </a:p>
          </p:txBody>
        </p:sp>
      </p:grpSp>
      <p:sp>
        <p:nvSpPr>
          <p:cNvPr id="16" name="object 16">
            <a:extLst>
              <a:ext uri="{FF2B5EF4-FFF2-40B4-BE49-F238E27FC236}">
                <a16:creationId xmlns:a16="http://schemas.microsoft.com/office/drawing/2014/main" id="{6BDEEC73-98B6-8437-B579-3E50B2A08C7F}"/>
              </a:ext>
            </a:extLst>
          </p:cNvPr>
          <p:cNvSpPr txBox="1"/>
          <p:nvPr/>
        </p:nvSpPr>
        <p:spPr>
          <a:xfrm>
            <a:off x="1447800" y="3209991"/>
            <a:ext cx="8001000" cy="936154"/>
          </a:xfrm>
          <a:prstGeom prst="rect">
            <a:avLst/>
          </a:prstGeom>
        </p:spPr>
        <p:txBody>
          <a:bodyPr vert="horz" wrap="square" lIns="0" tIns="12700" rIns="0" bIns="0" rtlCol="0">
            <a:spAutoFit/>
          </a:bodyPr>
          <a:lstStyle/>
          <a:p>
            <a:r>
              <a:rPr lang="en-US" sz="6000" dirty="0">
                <a:solidFill>
                  <a:schemeClr val="bg1"/>
                </a:solidFill>
                <a:latin typeface="+mn-lt"/>
              </a:rPr>
              <a:t>Any Questions?</a:t>
            </a:r>
          </a:p>
        </p:txBody>
      </p:sp>
      <p:sp>
        <p:nvSpPr>
          <p:cNvPr id="17" name="Slide Number Placeholder 16">
            <a:extLst>
              <a:ext uri="{FF2B5EF4-FFF2-40B4-BE49-F238E27FC236}">
                <a16:creationId xmlns:a16="http://schemas.microsoft.com/office/drawing/2014/main" id="{5F4F845E-766A-ADEB-66BC-3AC8DE09AE54}"/>
              </a:ext>
            </a:extLst>
          </p:cNvPr>
          <p:cNvSpPr>
            <a:spLocks noGrp="1"/>
          </p:cNvSpPr>
          <p:nvPr>
            <p:ph type="sldNum" sz="quarter" idx="7"/>
          </p:nvPr>
        </p:nvSpPr>
        <p:spPr/>
        <p:txBody>
          <a:bodyPr/>
          <a:lstStyle/>
          <a:p>
            <a:fld id="{B6F15528-21DE-4FAA-801E-634DDDAF4B2B}" type="slidenum">
              <a:rPr lang="en-US" smtClean="0"/>
              <a:t>40</a:t>
            </a:fld>
            <a:endParaRPr lang="en-US"/>
          </a:p>
        </p:txBody>
      </p:sp>
    </p:spTree>
    <p:extLst>
      <p:ext uri="{BB962C8B-B14F-4D97-AF65-F5344CB8AC3E}">
        <p14:creationId xmlns:p14="http://schemas.microsoft.com/office/powerpoint/2010/main" val="740348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7EDC43-4C48-4B9C-6541-32750F515CBC}"/>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3CAD047B-22D7-E1CA-D7AD-DC0D0240D098}"/>
              </a:ext>
            </a:extLst>
          </p:cNvPr>
          <p:cNvGrpSpPr/>
          <p:nvPr/>
        </p:nvGrpSpPr>
        <p:grpSpPr>
          <a:xfrm>
            <a:off x="0" y="0"/>
            <a:ext cx="12192000" cy="775335"/>
            <a:chOff x="0" y="0"/>
            <a:chExt cx="12192000" cy="775335"/>
          </a:xfrm>
        </p:grpSpPr>
        <p:pic>
          <p:nvPicPr>
            <p:cNvPr id="3" name="object 3">
              <a:extLst>
                <a:ext uri="{FF2B5EF4-FFF2-40B4-BE49-F238E27FC236}">
                  <a16:creationId xmlns:a16="http://schemas.microsoft.com/office/drawing/2014/main" id="{4069AF43-108F-50C2-F8B2-52EC1C0DB3F2}"/>
                </a:ext>
              </a:extLst>
            </p:cNvPr>
            <p:cNvPicPr/>
            <p:nvPr/>
          </p:nvPicPr>
          <p:blipFill>
            <a:blip r:embed="rId2" cstate="print"/>
            <a:stretch>
              <a:fillRect/>
            </a:stretch>
          </p:blipFill>
          <p:spPr>
            <a:xfrm>
              <a:off x="0" y="0"/>
              <a:ext cx="12192000" cy="695807"/>
            </a:xfrm>
            <a:prstGeom prst="rect">
              <a:avLst/>
            </a:prstGeom>
          </p:spPr>
        </p:pic>
        <p:pic>
          <p:nvPicPr>
            <p:cNvPr id="4" name="object 4">
              <a:extLst>
                <a:ext uri="{FF2B5EF4-FFF2-40B4-BE49-F238E27FC236}">
                  <a16:creationId xmlns:a16="http://schemas.microsoft.com/office/drawing/2014/main" id="{DAC8E024-9914-86B2-FBAB-55C0FB1DB932}"/>
                </a:ext>
              </a:extLst>
            </p:cNvPr>
            <p:cNvPicPr/>
            <p:nvPr/>
          </p:nvPicPr>
          <p:blipFill>
            <a:blip r:embed="rId3" cstate="print"/>
            <a:stretch>
              <a:fillRect/>
            </a:stretch>
          </p:blipFill>
          <p:spPr>
            <a:xfrm>
              <a:off x="9703308" y="71628"/>
              <a:ext cx="1937003" cy="576071"/>
            </a:xfrm>
            <a:prstGeom prst="rect">
              <a:avLst/>
            </a:prstGeom>
          </p:spPr>
        </p:pic>
        <p:pic>
          <p:nvPicPr>
            <p:cNvPr id="5" name="object 5">
              <a:extLst>
                <a:ext uri="{FF2B5EF4-FFF2-40B4-BE49-F238E27FC236}">
                  <a16:creationId xmlns:a16="http://schemas.microsoft.com/office/drawing/2014/main" id="{E5ADFC41-AEBC-3564-6C47-F2A517BF1E23}"/>
                </a:ext>
              </a:extLst>
            </p:cNvPr>
            <p:cNvPicPr/>
            <p:nvPr/>
          </p:nvPicPr>
          <p:blipFill>
            <a:blip r:embed="rId4" cstate="print"/>
            <a:stretch>
              <a:fillRect/>
            </a:stretch>
          </p:blipFill>
          <p:spPr>
            <a:xfrm>
              <a:off x="9766693" y="133883"/>
              <a:ext cx="1792973" cy="433120"/>
            </a:xfrm>
            <a:prstGeom prst="rect">
              <a:avLst/>
            </a:prstGeom>
          </p:spPr>
        </p:pic>
        <p:pic>
          <p:nvPicPr>
            <p:cNvPr id="6" name="object 6">
              <a:extLst>
                <a:ext uri="{FF2B5EF4-FFF2-40B4-BE49-F238E27FC236}">
                  <a16:creationId xmlns:a16="http://schemas.microsoft.com/office/drawing/2014/main" id="{73DE1EED-F6ED-19D4-CBA6-71AC141B1775}"/>
                </a:ext>
              </a:extLst>
            </p:cNvPr>
            <p:cNvPicPr/>
            <p:nvPr/>
          </p:nvPicPr>
          <p:blipFill>
            <a:blip r:embed="rId5" cstate="print"/>
            <a:stretch>
              <a:fillRect/>
            </a:stretch>
          </p:blipFill>
          <p:spPr>
            <a:xfrm>
              <a:off x="8816632" y="59969"/>
              <a:ext cx="762418" cy="571814"/>
            </a:xfrm>
            <a:prstGeom prst="rect">
              <a:avLst/>
            </a:prstGeom>
          </p:spPr>
        </p:pic>
        <p:sp>
          <p:nvSpPr>
            <p:cNvPr id="7" name="object 7">
              <a:extLst>
                <a:ext uri="{FF2B5EF4-FFF2-40B4-BE49-F238E27FC236}">
                  <a16:creationId xmlns:a16="http://schemas.microsoft.com/office/drawing/2014/main" id="{7EAE70F5-5DBF-C7AC-9820-280241E4E8C0}"/>
                </a:ext>
              </a:extLst>
            </p:cNvPr>
            <p:cNvSpPr/>
            <p:nvPr/>
          </p:nvSpPr>
          <p:spPr>
            <a:xfrm>
              <a:off x="0" y="691730"/>
              <a:ext cx="4004310" cy="83820"/>
            </a:xfrm>
            <a:custGeom>
              <a:avLst/>
              <a:gdLst/>
              <a:ahLst/>
              <a:cxnLst/>
              <a:rect l="l" t="t" r="r" b="b"/>
              <a:pathLst>
                <a:path w="4004310" h="83820">
                  <a:moveTo>
                    <a:pt x="0" y="83426"/>
                  </a:moveTo>
                  <a:lnTo>
                    <a:pt x="4004119" y="83426"/>
                  </a:lnTo>
                  <a:lnTo>
                    <a:pt x="4004119" y="0"/>
                  </a:lnTo>
                  <a:lnTo>
                    <a:pt x="0" y="0"/>
                  </a:lnTo>
                  <a:lnTo>
                    <a:pt x="0" y="83426"/>
                  </a:lnTo>
                  <a:close/>
                </a:path>
              </a:pathLst>
            </a:custGeom>
            <a:solidFill>
              <a:srgbClr val="C5B783"/>
            </a:solidFill>
          </p:spPr>
          <p:txBody>
            <a:bodyPr wrap="square" lIns="0" tIns="0" rIns="0" bIns="0" rtlCol="0"/>
            <a:lstStyle/>
            <a:p>
              <a:endParaRPr/>
            </a:p>
          </p:txBody>
        </p:sp>
        <p:sp>
          <p:nvSpPr>
            <p:cNvPr id="8" name="object 8">
              <a:extLst>
                <a:ext uri="{FF2B5EF4-FFF2-40B4-BE49-F238E27FC236}">
                  <a16:creationId xmlns:a16="http://schemas.microsoft.com/office/drawing/2014/main" id="{C65C366E-1E4F-E426-6009-089B1411AB27}"/>
                </a:ext>
              </a:extLst>
            </p:cNvPr>
            <p:cNvSpPr/>
            <p:nvPr/>
          </p:nvSpPr>
          <p:spPr>
            <a:xfrm>
              <a:off x="4004119" y="691730"/>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CF7E00"/>
            </a:solidFill>
          </p:spPr>
          <p:txBody>
            <a:bodyPr wrap="square" lIns="0" tIns="0" rIns="0" bIns="0" rtlCol="0"/>
            <a:lstStyle/>
            <a:p>
              <a:endParaRPr/>
            </a:p>
          </p:txBody>
        </p:sp>
        <p:sp>
          <p:nvSpPr>
            <p:cNvPr id="9" name="object 9">
              <a:extLst>
                <a:ext uri="{FF2B5EF4-FFF2-40B4-BE49-F238E27FC236}">
                  <a16:creationId xmlns:a16="http://schemas.microsoft.com/office/drawing/2014/main" id="{73DC4D0D-6C48-D89D-3E7A-DACBFE5094F4}"/>
                </a:ext>
              </a:extLst>
            </p:cNvPr>
            <p:cNvSpPr/>
            <p:nvPr/>
          </p:nvSpPr>
          <p:spPr>
            <a:xfrm>
              <a:off x="8096999" y="691730"/>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789D49"/>
            </a:solidFill>
          </p:spPr>
          <p:txBody>
            <a:bodyPr wrap="square" lIns="0" tIns="0" rIns="0" bIns="0" rtlCol="0"/>
            <a:lstStyle/>
            <a:p>
              <a:endParaRPr/>
            </a:p>
          </p:txBody>
        </p:sp>
      </p:grpSp>
      <p:grpSp>
        <p:nvGrpSpPr>
          <p:cNvPr id="10" name="object 10">
            <a:extLst>
              <a:ext uri="{FF2B5EF4-FFF2-40B4-BE49-F238E27FC236}">
                <a16:creationId xmlns:a16="http://schemas.microsoft.com/office/drawing/2014/main" id="{6CC55FAC-7703-8805-5CF4-03C09F7F3183}"/>
              </a:ext>
            </a:extLst>
          </p:cNvPr>
          <p:cNvGrpSpPr/>
          <p:nvPr/>
        </p:nvGrpSpPr>
        <p:grpSpPr>
          <a:xfrm>
            <a:off x="0" y="1955800"/>
            <a:ext cx="12192635" cy="3943985"/>
            <a:chOff x="0" y="1955800"/>
            <a:chExt cx="12192635" cy="3943985"/>
          </a:xfrm>
        </p:grpSpPr>
        <p:pic>
          <p:nvPicPr>
            <p:cNvPr id="11" name="object 11">
              <a:extLst>
                <a:ext uri="{FF2B5EF4-FFF2-40B4-BE49-F238E27FC236}">
                  <a16:creationId xmlns:a16="http://schemas.microsoft.com/office/drawing/2014/main" id="{AAFFCFB2-3F64-D3BC-3160-41CD36792381}"/>
                </a:ext>
              </a:extLst>
            </p:cNvPr>
            <p:cNvPicPr/>
            <p:nvPr/>
          </p:nvPicPr>
          <p:blipFill>
            <a:blip r:embed="rId6" cstate="print"/>
            <a:stretch>
              <a:fillRect/>
            </a:stretch>
          </p:blipFill>
          <p:spPr>
            <a:xfrm>
              <a:off x="0" y="1955800"/>
              <a:ext cx="12189891" cy="101600"/>
            </a:xfrm>
            <a:prstGeom prst="rect">
              <a:avLst/>
            </a:prstGeom>
          </p:spPr>
        </p:pic>
        <p:pic>
          <p:nvPicPr>
            <p:cNvPr id="12" name="object 12">
              <a:extLst>
                <a:ext uri="{FF2B5EF4-FFF2-40B4-BE49-F238E27FC236}">
                  <a16:creationId xmlns:a16="http://schemas.microsoft.com/office/drawing/2014/main" id="{2F541E63-A0A6-2BC6-8E90-C34EE4D87E36}"/>
                </a:ext>
              </a:extLst>
            </p:cNvPr>
            <p:cNvPicPr/>
            <p:nvPr/>
          </p:nvPicPr>
          <p:blipFill>
            <a:blip r:embed="rId7" cstate="print"/>
            <a:stretch>
              <a:fillRect/>
            </a:stretch>
          </p:blipFill>
          <p:spPr>
            <a:xfrm>
              <a:off x="0" y="1955800"/>
              <a:ext cx="12192000" cy="3943438"/>
            </a:xfrm>
            <a:prstGeom prst="rect">
              <a:avLst/>
            </a:prstGeom>
          </p:spPr>
        </p:pic>
        <p:pic>
          <p:nvPicPr>
            <p:cNvPr id="13" name="object 13">
              <a:extLst>
                <a:ext uri="{FF2B5EF4-FFF2-40B4-BE49-F238E27FC236}">
                  <a16:creationId xmlns:a16="http://schemas.microsoft.com/office/drawing/2014/main" id="{CB8D6479-B5DA-3412-0945-41B130637209}"/>
                </a:ext>
              </a:extLst>
            </p:cNvPr>
            <p:cNvPicPr/>
            <p:nvPr/>
          </p:nvPicPr>
          <p:blipFill>
            <a:blip r:embed="rId8" cstate="print"/>
            <a:stretch>
              <a:fillRect/>
            </a:stretch>
          </p:blipFill>
          <p:spPr>
            <a:xfrm>
              <a:off x="8605964" y="2527300"/>
              <a:ext cx="3586048" cy="3266045"/>
            </a:xfrm>
            <a:prstGeom prst="rect">
              <a:avLst/>
            </a:prstGeom>
          </p:spPr>
        </p:pic>
        <p:sp>
          <p:nvSpPr>
            <p:cNvPr id="14" name="object 14">
              <a:extLst>
                <a:ext uri="{FF2B5EF4-FFF2-40B4-BE49-F238E27FC236}">
                  <a16:creationId xmlns:a16="http://schemas.microsoft.com/office/drawing/2014/main" id="{0DC45ED0-00C2-F3F4-3420-121AD2A7154D}"/>
                </a:ext>
              </a:extLst>
            </p:cNvPr>
            <p:cNvSpPr/>
            <p:nvPr/>
          </p:nvSpPr>
          <p:spPr>
            <a:xfrm>
              <a:off x="1" y="2044701"/>
              <a:ext cx="12190095" cy="25400"/>
            </a:xfrm>
            <a:custGeom>
              <a:avLst/>
              <a:gdLst/>
              <a:ahLst/>
              <a:cxnLst/>
              <a:rect l="l" t="t" r="r" b="b"/>
              <a:pathLst>
                <a:path w="12190095" h="25400">
                  <a:moveTo>
                    <a:pt x="0" y="25400"/>
                  </a:moveTo>
                  <a:lnTo>
                    <a:pt x="12189879" y="25400"/>
                  </a:lnTo>
                  <a:lnTo>
                    <a:pt x="12189879" y="0"/>
                  </a:lnTo>
                  <a:lnTo>
                    <a:pt x="0" y="0"/>
                  </a:lnTo>
                  <a:lnTo>
                    <a:pt x="0" y="25400"/>
                  </a:lnTo>
                  <a:close/>
                </a:path>
              </a:pathLst>
            </a:custGeom>
            <a:solidFill>
              <a:srgbClr val="EDB011"/>
            </a:solidFill>
          </p:spPr>
          <p:txBody>
            <a:bodyPr wrap="square" lIns="0" tIns="0" rIns="0" bIns="0" rtlCol="0"/>
            <a:lstStyle/>
            <a:p>
              <a:endParaRPr/>
            </a:p>
          </p:txBody>
        </p:sp>
        <p:sp>
          <p:nvSpPr>
            <p:cNvPr id="15" name="object 15">
              <a:extLst>
                <a:ext uri="{FF2B5EF4-FFF2-40B4-BE49-F238E27FC236}">
                  <a16:creationId xmlns:a16="http://schemas.microsoft.com/office/drawing/2014/main" id="{188DB3D6-8176-A3BC-4382-17480D291EFF}"/>
                </a:ext>
              </a:extLst>
            </p:cNvPr>
            <p:cNvSpPr/>
            <p:nvPr/>
          </p:nvSpPr>
          <p:spPr>
            <a:xfrm>
              <a:off x="2117" y="5691746"/>
              <a:ext cx="12190095" cy="0"/>
            </a:xfrm>
            <a:custGeom>
              <a:avLst/>
              <a:gdLst/>
              <a:ahLst/>
              <a:cxnLst/>
              <a:rect l="l" t="t" r="r" b="b"/>
              <a:pathLst>
                <a:path w="12190095">
                  <a:moveTo>
                    <a:pt x="0" y="0"/>
                  </a:moveTo>
                  <a:lnTo>
                    <a:pt x="12189879" y="0"/>
                  </a:lnTo>
                </a:path>
              </a:pathLst>
            </a:custGeom>
            <a:ln w="25400">
              <a:solidFill>
                <a:srgbClr val="EDB011"/>
              </a:solidFill>
            </a:ln>
          </p:spPr>
          <p:txBody>
            <a:bodyPr wrap="square" lIns="0" tIns="0" rIns="0" bIns="0" rtlCol="0"/>
            <a:lstStyle/>
            <a:p>
              <a:endParaRPr/>
            </a:p>
          </p:txBody>
        </p:sp>
      </p:grpSp>
      <p:sp>
        <p:nvSpPr>
          <p:cNvPr id="16" name="object 16">
            <a:extLst>
              <a:ext uri="{FF2B5EF4-FFF2-40B4-BE49-F238E27FC236}">
                <a16:creationId xmlns:a16="http://schemas.microsoft.com/office/drawing/2014/main" id="{A09FE743-1871-6F4B-79AB-911926C2F082}"/>
              </a:ext>
            </a:extLst>
          </p:cNvPr>
          <p:cNvSpPr txBox="1"/>
          <p:nvPr/>
        </p:nvSpPr>
        <p:spPr>
          <a:xfrm>
            <a:off x="457200" y="2775747"/>
            <a:ext cx="10114915" cy="2254463"/>
          </a:xfrm>
          <a:prstGeom prst="rect">
            <a:avLst/>
          </a:prstGeom>
        </p:spPr>
        <p:txBody>
          <a:bodyPr vert="horz" wrap="square" lIns="0" tIns="12700" rIns="0" bIns="0" rtlCol="0">
            <a:spAutoFit/>
          </a:bodyPr>
          <a:lstStyle/>
          <a:p>
            <a:pPr marL="12700">
              <a:lnSpc>
                <a:spcPct val="100000"/>
              </a:lnSpc>
              <a:spcBef>
                <a:spcPts val="100"/>
              </a:spcBef>
            </a:pPr>
            <a:r>
              <a:rPr lang="en-US" sz="3200" b="1" spc="75" dirty="0">
                <a:solidFill>
                  <a:srgbClr val="FFFFFF"/>
                </a:solidFill>
                <a:latin typeface="Calibri" panose="020F0502020204030204" pitchFamily="34" charset="0"/>
                <a:ea typeface="Calibri" panose="020F0502020204030204" pitchFamily="34" charset="0"/>
                <a:cs typeface="Calibri" panose="020F0502020204030204" pitchFamily="34" charset="0"/>
              </a:rPr>
              <a:t>                          A Brief Reminder</a:t>
            </a:r>
          </a:p>
          <a:p>
            <a:pPr marL="12700">
              <a:lnSpc>
                <a:spcPct val="100000"/>
              </a:lnSpc>
              <a:spcBef>
                <a:spcPts val="100"/>
              </a:spcBef>
            </a:pPr>
            <a:endParaRPr lang="en-US" sz="800" b="1" spc="75"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12700">
              <a:lnSpc>
                <a:spcPct val="100000"/>
              </a:lnSpc>
              <a:spcBef>
                <a:spcPts val="100"/>
              </a:spcBef>
            </a:pPr>
            <a:r>
              <a:rPr sz="3200" b="1" spc="75" dirty="0">
                <a:solidFill>
                  <a:srgbClr val="FFFFFF"/>
                </a:solidFill>
                <a:latin typeface="Calibri" panose="020F0502020204030204" pitchFamily="34" charset="0"/>
                <a:ea typeface="Calibri" panose="020F0502020204030204" pitchFamily="34" charset="0"/>
                <a:cs typeface="Calibri" panose="020F0502020204030204" pitchFamily="34" charset="0"/>
              </a:rPr>
              <a:t>Inter</a:t>
            </a:r>
            <a:r>
              <a:rPr lang="en-US" sz="3200" b="1" spc="75"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sz="3200" b="1" spc="75" dirty="0">
                <a:solidFill>
                  <a:srgbClr val="FFFFFF"/>
                </a:solidFill>
                <a:latin typeface="Calibri" panose="020F0502020204030204" pitchFamily="34" charset="0"/>
                <a:ea typeface="Calibri" panose="020F0502020204030204" pitchFamily="34" charset="0"/>
                <a:cs typeface="Calibri" panose="020F0502020204030204" pitchFamily="34" charset="0"/>
              </a:rPr>
              <a:t>County</a:t>
            </a:r>
            <a:r>
              <a:rPr sz="3200" b="1" spc="2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200" b="1" spc="60" dirty="0">
                <a:solidFill>
                  <a:srgbClr val="FFFFFF"/>
                </a:solidFill>
                <a:latin typeface="Calibri" panose="020F0502020204030204" pitchFamily="34" charset="0"/>
                <a:ea typeface="Calibri" panose="020F0502020204030204" pitchFamily="34" charset="0"/>
                <a:cs typeface="Calibri" panose="020F0502020204030204" pitchFamily="34" charset="0"/>
              </a:rPr>
              <a:t>Transfers</a:t>
            </a:r>
            <a:r>
              <a:rPr sz="3200" b="1" spc="25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200" b="1" spc="60" dirty="0">
                <a:solidFill>
                  <a:srgbClr val="FFFFFF"/>
                </a:solidFill>
                <a:latin typeface="Calibri" panose="020F0502020204030204" pitchFamily="34" charset="0"/>
                <a:ea typeface="Calibri" panose="020F0502020204030204" pitchFamily="34" charset="0"/>
                <a:cs typeface="Calibri" panose="020F0502020204030204" pitchFamily="34" charset="0"/>
              </a:rPr>
              <a:t>(ICT)</a:t>
            </a:r>
            <a:r>
              <a:rPr lang="en-US" sz="3200" b="1" spc="60" dirty="0">
                <a:solidFill>
                  <a:srgbClr val="FFFFFF"/>
                </a:solidFill>
                <a:latin typeface="Calibri" panose="020F0502020204030204" pitchFamily="34" charset="0"/>
                <a:ea typeface="Calibri" panose="020F0502020204030204" pitchFamily="34" charset="0"/>
                <a:cs typeface="Calibri" panose="020F0502020204030204" pitchFamily="34" charset="0"/>
              </a:rPr>
              <a:t> of Medi-Cal Benefits</a:t>
            </a:r>
            <a:r>
              <a:rPr sz="3200" b="1" spc="60" dirty="0">
                <a:solidFill>
                  <a:srgbClr val="FFFFFF"/>
                </a:solidFill>
                <a:latin typeface="Calibri" panose="020F0502020204030204" pitchFamily="34" charset="0"/>
                <a:ea typeface="Calibri" panose="020F0502020204030204" pitchFamily="34" charset="0"/>
                <a:cs typeface="Calibri" panose="020F0502020204030204" pitchFamily="34" charset="0"/>
              </a:rPr>
              <a:t>:</a:t>
            </a:r>
            <a:endParaRPr sz="3200" dirty="0">
              <a:latin typeface="Calibri" panose="020F0502020204030204" pitchFamily="34" charset="0"/>
              <a:ea typeface="Calibri" panose="020F0502020204030204" pitchFamily="34" charset="0"/>
              <a:cs typeface="Calibri" panose="020F0502020204030204" pitchFamily="34" charset="0"/>
            </a:endParaRPr>
          </a:p>
          <a:p>
            <a:pPr marL="12700">
              <a:lnSpc>
                <a:spcPct val="100000"/>
              </a:lnSpc>
              <a:spcBef>
                <a:spcPts val="20"/>
              </a:spcBef>
            </a:pPr>
            <a:endParaRPr lang="en-US" sz="2400" b="1" spc="9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12700">
              <a:lnSpc>
                <a:spcPct val="100000"/>
              </a:lnSpc>
              <a:spcBef>
                <a:spcPts val="20"/>
              </a:spcBef>
            </a:pPr>
            <a:r>
              <a:rPr sz="2400" b="1" spc="90" dirty="0">
                <a:solidFill>
                  <a:srgbClr val="FFFFFF"/>
                </a:solidFill>
                <a:latin typeface="Calibri" panose="020F0502020204030204" pitchFamily="34" charset="0"/>
                <a:ea typeface="Calibri" panose="020F0502020204030204" pitchFamily="34" charset="0"/>
                <a:cs typeface="Calibri" panose="020F0502020204030204" pitchFamily="34" charset="0"/>
              </a:rPr>
              <a:t>Medi</a:t>
            </a:r>
            <a:r>
              <a:rPr lang="en-US" sz="2400" b="1" spc="90"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sz="2400" b="1" spc="55" dirty="0">
                <a:solidFill>
                  <a:srgbClr val="FFFFFF"/>
                </a:solidFill>
                <a:latin typeface="Calibri" panose="020F0502020204030204" pitchFamily="34" charset="0"/>
                <a:ea typeface="Calibri" panose="020F0502020204030204" pitchFamily="34" charset="0"/>
                <a:cs typeface="Calibri" panose="020F0502020204030204" pitchFamily="34" charset="0"/>
              </a:rPr>
              <a:t>Cal</a:t>
            </a:r>
            <a:r>
              <a:rPr sz="2400" b="1" spc="229"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spc="60" dirty="0">
                <a:solidFill>
                  <a:srgbClr val="FFFFFF"/>
                </a:solidFill>
                <a:latin typeface="Calibri" panose="020F0502020204030204" pitchFamily="34" charset="0"/>
                <a:ea typeface="Calibri" panose="020F0502020204030204" pitchFamily="34" charset="0"/>
                <a:cs typeface="Calibri" panose="020F0502020204030204" pitchFamily="34" charset="0"/>
              </a:rPr>
              <a:t>(MC)</a:t>
            </a:r>
            <a:r>
              <a:rPr sz="2400" b="1" spc="2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spc="80" dirty="0">
                <a:solidFill>
                  <a:srgbClr val="FFFFFF"/>
                </a:solidFill>
                <a:latin typeface="Calibri" panose="020F0502020204030204" pitchFamily="34" charset="0"/>
                <a:ea typeface="Calibri" panose="020F0502020204030204" pitchFamily="34" charset="0"/>
                <a:cs typeface="Calibri" panose="020F0502020204030204" pitchFamily="34" charset="0"/>
              </a:rPr>
              <a:t>transfer</a:t>
            </a:r>
            <a:r>
              <a:rPr sz="2400" b="1" spc="19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dirty="0">
                <a:solidFill>
                  <a:srgbClr val="FFFFFF"/>
                </a:solidFill>
                <a:latin typeface="Calibri" panose="020F0502020204030204" pitchFamily="34" charset="0"/>
                <a:ea typeface="Calibri" panose="020F0502020204030204" pitchFamily="34" charset="0"/>
                <a:cs typeface="Calibri" panose="020F0502020204030204" pitchFamily="34" charset="0"/>
              </a:rPr>
              <a:t>of</a:t>
            </a:r>
            <a:r>
              <a:rPr sz="2400" b="1" spc="22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spc="75" dirty="0">
                <a:solidFill>
                  <a:srgbClr val="FFFFFF"/>
                </a:solidFill>
                <a:latin typeface="Calibri" panose="020F0502020204030204" pitchFamily="34" charset="0"/>
                <a:ea typeface="Calibri" panose="020F0502020204030204" pitchFamily="34" charset="0"/>
                <a:cs typeface="Calibri" panose="020F0502020204030204" pitchFamily="34" charset="0"/>
              </a:rPr>
              <a:t>benefits</a:t>
            </a:r>
            <a:r>
              <a:rPr sz="2400" b="1" spc="24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spc="55" dirty="0">
                <a:solidFill>
                  <a:srgbClr val="FFFFFF"/>
                </a:solidFill>
                <a:latin typeface="Calibri" panose="020F0502020204030204" pitchFamily="34" charset="0"/>
                <a:ea typeface="Calibri" panose="020F0502020204030204" pitchFamily="34" charset="0"/>
                <a:cs typeface="Calibri" panose="020F0502020204030204" pitchFamily="34" charset="0"/>
              </a:rPr>
              <a:t>from</a:t>
            </a:r>
            <a:r>
              <a:rPr sz="2400" b="1" spc="23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spc="55" dirty="0">
                <a:solidFill>
                  <a:srgbClr val="FFFFFF"/>
                </a:solidFill>
                <a:latin typeface="Calibri" panose="020F0502020204030204" pitchFamily="34" charset="0"/>
                <a:ea typeface="Calibri" panose="020F0502020204030204" pitchFamily="34" charset="0"/>
                <a:cs typeface="Calibri" panose="020F0502020204030204" pitchFamily="34" charset="0"/>
              </a:rPr>
              <a:t>one</a:t>
            </a:r>
            <a:r>
              <a:rPr sz="2400" b="1" spc="229"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spc="70" dirty="0">
                <a:solidFill>
                  <a:srgbClr val="FFFFFF"/>
                </a:solidFill>
                <a:latin typeface="Calibri" panose="020F0502020204030204" pitchFamily="34" charset="0"/>
                <a:ea typeface="Calibri" panose="020F0502020204030204" pitchFamily="34" charset="0"/>
                <a:cs typeface="Calibri" panose="020F0502020204030204" pitchFamily="34" charset="0"/>
              </a:rPr>
              <a:t>county</a:t>
            </a:r>
            <a:r>
              <a:rPr sz="2400" b="1" spc="25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dirty="0">
                <a:solidFill>
                  <a:srgbClr val="FFFFFF"/>
                </a:solidFill>
                <a:latin typeface="Calibri" panose="020F0502020204030204" pitchFamily="34" charset="0"/>
                <a:ea typeface="Calibri" panose="020F0502020204030204" pitchFamily="34" charset="0"/>
                <a:cs typeface="Calibri" panose="020F0502020204030204" pitchFamily="34" charset="0"/>
              </a:rPr>
              <a:t>to</a:t>
            </a:r>
            <a:r>
              <a:rPr sz="2400" b="1" spc="2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spc="70" dirty="0">
                <a:solidFill>
                  <a:srgbClr val="FFFFFF"/>
                </a:solidFill>
                <a:latin typeface="Calibri" panose="020F0502020204030204" pitchFamily="34" charset="0"/>
                <a:ea typeface="Calibri" panose="020F0502020204030204" pitchFamily="34" charset="0"/>
                <a:cs typeface="Calibri" panose="020F0502020204030204" pitchFamily="34" charset="0"/>
              </a:rPr>
              <a:t>their</a:t>
            </a:r>
            <a:r>
              <a:rPr sz="2400" b="1" spc="18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spc="25" dirty="0">
                <a:solidFill>
                  <a:srgbClr val="FFFFFF"/>
                </a:solidFill>
                <a:latin typeface="Calibri" panose="020F0502020204030204" pitchFamily="34" charset="0"/>
                <a:ea typeface="Calibri" panose="020F0502020204030204" pitchFamily="34" charset="0"/>
                <a:cs typeface="Calibri" panose="020F0502020204030204" pitchFamily="34" charset="0"/>
              </a:rPr>
              <a:t>new</a:t>
            </a:r>
            <a:endParaRPr sz="2400" dirty="0">
              <a:latin typeface="Calibri" panose="020F0502020204030204" pitchFamily="34" charset="0"/>
              <a:ea typeface="Calibri" panose="020F0502020204030204" pitchFamily="34" charset="0"/>
              <a:cs typeface="Calibri" panose="020F0502020204030204" pitchFamily="34" charset="0"/>
            </a:endParaRPr>
          </a:p>
          <a:p>
            <a:pPr marL="12700">
              <a:lnSpc>
                <a:spcPct val="100000"/>
              </a:lnSpc>
              <a:spcBef>
                <a:spcPts val="25"/>
              </a:spcBef>
            </a:pPr>
            <a:r>
              <a:rPr sz="2400" b="1" spc="70" dirty="0">
                <a:solidFill>
                  <a:srgbClr val="FFFFFF"/>
                </a:solidFill>
                <a:latin typeface="Calibri" panose="020F0502020204030204" pitchFamily="34" charset="0"/>
                <a:ea typeface="Calibri" panose="020F0502020204030204" pitchFamily="34" charset="0"/>
                <a:cs typeface="Calibri" panose="020F0502020204030204" pitchFamily="34" charset="0"/>
              </a:rPr>
              <a:t>county</a:t>
            </a:r>
            <a:r>
              <a:rPr sz="2400" b="1" spc="254"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dirty="0">
                <a:solidFill>
                  <a:srgbClr val="FFFFFF"/>
                </a:solidFill>
                <a:latin typeface="Calibri" panose="020F0502020204030204" pitchFamily="34" charset="0"/>
                <a:ea typeface="Calibri" panose="020F0502020204030204" pitchFamily="34" charset="0"/>
                <a:cs typeface="Calibri" panose="020F0502020204030204" pitchFamily="34" charset="0"/>
              </a:rPr>
              <a:t>of</a:t>
            </a:r>
            <a:r>
              <a:rPr sz="2400" b="1" spc="2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spc="75" dirty="0">
                <a:solidFill>
                  <a:srgbClr val="FFFFFF"/>
                </a:solidFill>
                <a:latin typeface="Calibri" panose="020F0502020204030204" pitchFamily="34" charset="0"/>
                <a:ea typeface="Calibri" panose="020F0502020204030204" pitchFamily="34" charset="0"/>
                <a:cs typeface="Calibri" panose="020F0502020204030204" pitchFamily="34" charset="0"/>
              </a:rPr>
              <a:t>residence</a:t>
            </a:r>
            <a:r>
              <a:rPr sz="2400" b="1" spc="254"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spc="75" dirty="0">
                <a:solidFill>
                  <a:srgbClr val="FFFFFF"/>
                </a:solidFill>
                <a:latin typeface="Calibri" panose="020F0502020204030204" pitchFamily="34" charset="0"/>
                <a:ea typeface="Calibri" panose="020F0502020204030204" pitchFamily="34" charset="0"/>
                <a:cs typeface="Calibri" panose="020F0502020204030204" pitchFamily="34" charset="0"/>
              </a:rPr>
              <a:t>ensuring</a:t>
            </a:r>
            <a:r>
              <a:rPr sz="2400" b="1" spc="26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dirty="0">
                <a:solidFill>
                  <a:srgbClr val="FFFFFF"/>
                </a:solidFill>
                <a:latin typeface="Calibri" panose="020F0502020204030204" pitchFamily="34" charset="0"/>
                <a:ea typeface="Calibri" panose="020F0502020204030204" pitchFamily="34" charset="0"/>
                <a:cs typeface="Calibri" panose="020F0502020204030204" pitchFamily="34" charset="0"/>
              </a:rPr>
              <a:t>no</a:t>
            </a:r>
            <a:r>
              <a:rPr sz="2400" b="1" spc="24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spc="80" dirty="0">
                <a:solidFill>
                  <a:srgbClr val="FFFFFF"/>
                </a:solidFill>
                <a:latin typeface="Calibri" panose="020F0502020204030204" pitchFamily="34" charset="0"/>
                <a:ea typeface="Calibri" panose="020F0502020204030204" pitchFamily="34" charset="0"/>
                <a:cs typeface="Calibri" panose="020F0502020204030204" pitchFamily="34" charset="0"/>
              </a:rPr>
              <a:t>interruption</a:t>
            </a:r>
            <a:r>
              <a:rPr sz="2400" b="1" spc="26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spc="45" dirty="0">
                <a:solidFill>
                  <a:srgbClr val="FFFFFF"/>
                </a:solidFill>
                <a:latin typeface="Calibri" panose="020F0502020204030204" pitchFamily="34" charset="0"/>
                <a:ea typeface="Calibri" panose="020F0502020204030204" pitchFamily="34" charset="0"/>
                <a:cs typeface="Calibri" panose="020F0502020204030204" pitchFamily="34" charset="0"/>
              </a:rPr>
              <a:t>or</a:t>
            </a:r>
            <a:r>
              <a:rPr sz="2400" b="1" spc="19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spc="80" dirty="0">
                <a:solidFill>
                  <a:srgbClr val="FFFFFF"/>
                </a:solidFill>
                <a:latin typeface="Calibri" panose="020F0502020204030204" pitchFamily="34" charset="0"/>
                <a:ea typeface="Calibri" panose="020F0502020204030204" pitchFamily="34" charset="0"/>
                <a:cs typeface="Calibri" panose="020F0502020204030204" pitchFamily="34" charset="0"/>
              </a:rPr>
              <a:t>overlap</a:t>
            </a:r>
            <a:r>
              <a:rPr sz="2400" b="1" spc="24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dirty="0">
                <a:solidFill>
                  <a:srgbClr val="FFFFFF"/>
                </a:solidFill>
                <a:latin typeface="Calibri" panose="020F0502020204030204" pitchFamily="34" charset="0"/>
                <a:ea typeface="Calibri" panose="020F0502020204030204" pitchFamily="34" charset="0"/>
                <a:cs typeface="Calibri" panose="020F0502020204030204" pitchFamily="34" charset="0"/>
              </a:rPr>
              <a:t>of</a:t>
            </a:r>
            <a:r>
              <a:rPr sz="2400" b="1" spc="2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dirty="0">
                <a:solidFill>
                  <a:srgbClr val="FFFFFF"/>
                </a:solidFill>
                <a:latin typeface="Calibri" panose="020F0502020204030204" pitchFamily="34" charset="0"/>
                <a:ea typeface="Calibri" panose="020F0502020204030204" pitchFamily="34" charset="0"/>
                <a:cs typeface="Calibri" panose="020F0502020204030204" pitchFamily="34" charset="0"/>
              </a:rPr>
              <a:t>MC</a:t>
            </a:r>
            <a:r>
              <a:rPr sz="2400" b="1" spc="23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b="1" spc="65" dirty="0">
                <a:solidFill>
                  <a:srgbClr val="FFFFFF"/>
                </a:solidFill>
                <a:latin typeface="Calibri" panose="020F0502020204030204" pitchFamily="34" charset="0"/>
                <a:ea typeface="Calibri" panose="020F0502020204030204" pitchFamily="34" charset="0"/>
                <a:cs typeface="Calibri" panose="020F0502020204030204" pitchFamily="34" charset="0"/>
              </a:rPr>
              <a:t>benefits</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17" name="Slide Number Placeholder 16">
            <a:extLst>
              <a:ext uri="{FF2B5EF4-FFF2-40B4-BE49-F238E27FC236}">
                <a16:creationId xmlns:a16="http://schemas.microsoft.com/office/drawing/2014/main" id="{94F95704-522E-C4D1-F3C1-B8202345AA81}"/>
              </a:ext>
            </a:extLst>
          </p:cNvPr>
          <p:cNvSpPr>
            <a:spLocks noGrp="1"/>
          </p:cNvSpPr>
          <p:nvPr>
            <p:ph type="sldNum" sz="quarter" idx="7"/>
          </p:nvPr>
        </p:nvSpPr>
        <p:spPr/>
        <p:txBody>
          <a:bodyPr/>
          <a:lstStyle/>
          <a:p>
            <a:fld id="{B6F15528-21DE-4FAA-801E-634DDDAF4B2B}" type="slidenum">
              <a:rPr lang="en-US" smtClean="0"/>
              <a:t>41</a:t>
            </a:fld>
            <a:endParaRPr lang="en-US"/>
          </a:p>
        </p:txBody>
      </p:sp>
    </p:spTree>
    <p:extLst>
      <p:ext uri="{BB962C8B-B14F-4D97-AF65-F5344CB8AC3E}">
        <p14:creationId xmlns:p14="http://schemas.microsoft.com/office/powerpoint/2010/main" val="1273540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775335"/>
            <a:chOff x="0" y="0"/>
            <a:chExt cx="12192000" cy="775335"/>
          </a:xfrm>
        </p:grpSpPr>
        <p:pic>
          <p:nvPicPr>
            <p:cNvPr id="3" name="object 3"/>
            <p:cNvPicPr/>
            <p:nvPr/>
          </p:nvPicPr>
          <p:blipFill>
            <a:blip r:embed="rId2" cstate="print"/>
            <a:stretch>
              <a:fillRect/>
            </a:stretch>
          </p:blipFill>
          <p:spPr>
            <a:xfrm>
              <a:off x="0" y="0"/>
              <a:ext cx="12192000" cy="695807"/>
            </a:xfrm>
            <a:prstGeom prst="rect">
              <a:avLst/>
            </a:prstGeom>
          </p:spPr>
        </p:pic>
        <p:pic>
          <p:nvPicPr>
            <p:cNvPr id="4" name="object 4"/>
            <p:cNvPicPr/>
            <p:nvPr/>
          </p:nvPicPr>
          <p:blipFill>
            <a:blip r:embed="rId3" cstate="print"/>
            <a:stretch>
              <a:fillRect/>
            </a:stretch>
          </p:blipFill>
          <p:spPr>
            <a:xfrm>
              <a:off x="9703308" y="71628"/>
              <a:ext cx="1937003" cy="576071"/>
            </a:xfrm>
            <a:prstGeom prst="rect">
              <a:avLst/>
            </a:prstGeom>
          </p:spPr>
        </p:pic>
        <p:pic>
          <p:nvPicPr>
            <p:cNvPr id="5" name="object 5"/>
            <p:cNvPicPr/>
            <p:nvPr/>
          </p:nvPicPr>
          <p:blipFill>
            <a:blip r:embed="rId4" cstate="print"/>
            <a:stretch>
              <a:fillRect/>
            </a:stretch>
          </p:blipFill>
          <p:spPr>
            <a:xfrm>
              <a:off x="9766693" y="133883"/>
              <a:ext cx="1792973" cy="433120"/>
            </a:xfrm>
            <a:prstGeom prst="rect">
              <a:avLst/>
            </a:prstGeom>
          </p:spPr>
        </p:pic>
        <p:pic>
          <p:nvPicPr>
            <p:cNvPr id="6" name="object 6"/>
            <p:cNvPicPr/>
            <p:nvPr/>
          </p:nvPicPr>
          <p:blipFill>
            <a:blip r:embed="rId5" cstate="print"/>
            <a:stretch>
              <a:fillRect/>
            </a:stretch>
          </p:blipFill>
          <p:spPr>
            <a:xfrm>
              <a:off x="8816632" y="59969"/>
              <a:ext cx="762418" cy="571814"/>
            </a:xfrm>
            <a:prstGeom prst="rect">
              <a:avLst/>
            </a:prstGeom>
          </p:spPr>
        </p:pic>
        <p:sp>
          <p:nvSpPr>
            <p:cNvPr id="7" name="object 7"/>
            <p:cNvSpPr/>
            <p:nvPr/>
          </p:nvSpPr>
          <p:spPr>
            <a:xfrm>
              <a:off x="0" y="691730"/>
              <a:ext cx="4004310" cy="83820"/>
            </a:xfrm>
            <a:custGeom>
              <a:avLst/>
              <a:gdLst/>
              <a:ahLst/>
              <a:cxnLst/>
              <a:rect l="l" t="t" r="r" b="b"/>
              <a:pathLst>
                <a:path w="4004310" h="83820">
                  <a:moveTo>
                    <a:pt x="0" y="83426"/>
                  </a:moveTo>
                  <a:lnTo>
                    <a:pt x="4004119" y="83426"/>
                  </a:lnTo>
                  <a:lnTo>
                    <a:pt x="4004119" y="0"/>
                  </a:lnTo>
                  <a:lnTo>
                    <a:pt x="0" y="0"/>
                  </a:lnTo>
                  <a:lnTo>
                    <a:pt x="0" y="83426"/>
                  </a:lnTo>
                  <a:close/>
                </a:path>
              </a:pathLst>
            </a:custGeom>
            <a:solidFill>
              <a:srgbClr val="C5B783"/>
            </a:solidFill>
          </p:spPr>
          <p:txBody>
            <a:bodyPr wrap="square" lIns="0" tIns="0" rIns="0" bIns="0" rtlCol="0"/>
            <a:lstStyle/>
            <a:p>
              <a:endParaRPr/>
            </a:p>
          </p:txBody>
        </p:sp>
        <p:sp>
          <p:nvSpPr>
            <p:cNvPr id="8" name="object 8"/>
            <p:cNvSpPr/>
            <p:nvPr/>
          </p:nvSpPr>
          <p:spPr>
            <a:xfrm>
              <a:off x="4004119" y="691730"/>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CF7E00"/>
            </a:solidFill>
          </p:spPr>
          <p:txBody>
            <a:bodyPr wrap="square" lIns="0" tIns="0" rIns="0" bIns="0" rtlCol="0"/>
            <a:lstStyle/>
            <a:p>
              <a:endParaRPr/>
            </a:p>
          </p:txBody>
        </p:sp>
        <p:sp>
          <p:nvSpPr>
            <p:cNvPr id="9" name="object 9"/>
            <p:cNvSpPr/>
            <p:nvPr/>
          </p:nvSpPr>
          <p:spPr>
            <a:xfrm>
              <a:off x="8096999" y="691730"/>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789D49"/>
            </a:solidFill>
          </p:spPr>
          <p:txBody>
            <a:bodyPr wrap="square" lIns="0" tIns="0" rIns="0" bIns="0" rtlCol="0"/>
            <a:lstStyle/>
            <a:p>
              <a:endParaRPr/>
            </a:p>
          </p:txBody>
        </p:sp>
      </p:grpSp>
      <p:sp>
        <p:nvSpPr>
          <p:cNvPr id="17" name="object 17" descr="$PPTXTitle"/>
          <p:cNvSpPr txBox="1">
            <a:spLocks noGrp="1"/>
          </p:cNvSpPr>
          <p:nvPr>
            <p:ph type="title"/>
          </p:nvPr>
        </p:nvSpPr>
        <p:spPr>
          <a:prstGeom prst="rect">
            <a:avLst/>
          </a:prstGeom>
        </p:spPr>
        <p:txBody>
          <a:bodyPr vert="horz" wrap="square" lIns="0" tIns="592874" rIns="0" bIns="0" rtlCol="0">
            <a:spAutoFit/>
          </a:bodyPr>
          <a:lstStyle/>
          <a:p>
            <a:pPr marL="25400">
              <a:lnSpc>
                <a:spcPct val="100000"/>
              </a:lnSpc>
              <a:spcBef>
                <a:spcPts val="95"/>
              </a:spcBef>
            </a:pPr>
            <a:r>
              <a:rPr lang="en-US" sz="2800" b="1" dirty="0"/>
              <a:t>P</a:t>
            </a:r>
            <a:r>
              <a:rPr sz="2800" b="1" dirty="0">
                <a:latin typeface="Calibri"/>
                <a:cs typeface="Calibri"/>
              </a:rPr>
              <a:t>rocessing</a:t>
            </a:r>
            <a:r>
              <a:rPr sz="2800" b="1" spc="-50" dirty="0">
                <a:latin typeface="Calibri"/>
                <a:cs typeface="Calibri"/>
              </a:rPr>
              <a:t> </a:t>
            </a:r>
            <a:r>
              <a:rPr sz="2800" b="1" spc="-10" dirty="0">
                <a:latin typeface="Calibri"/>
                <a:cs typeface="Calibri"/>
              </a:rPr>
              <a:t>Inter</a:t>
            </a:r>
            <a:r>
              <a:rPr lang="en-US" sz="2800" b="1" spc="-10" dirty="0">
                <a:latin typeface="Calibri"/>
                <a:cs typeface="Calibri"/>
              </a:rPr>
              <a:t>-</a:t>
            </a:r>
            <a:r>
              <a:rPr sz="2800" b="1" spc="-10" dirty="0">
                <a:latin typeface="Calibri"/>
                <a:cs typeface="Calibri"/>
              </a:rPr>
              <a:t>County</a:t>
            </a:r>
            <a:r>
              <a:rPr sz="2800" b="1" spc="-60" dirty="0">
                <a:latin typeface="Calibri"/>
                <a:cs typeface="Calibri"/>
              </a:rPr>
              <a:t> </a:t>
            </a:r>
            <a:r>
              <a:rPr sz="2800" b="1" spc="-35" dirty="0">
                <a:latin typeface="Calibri"/>
                <a:cs typeface="Calibri"/>
              </a:rPr>
              <a:t>Transfers</a:t>
            </a:r>
            <a:r>
              <a:rPr sz="2800" b="1" spc="-65" dirty="0">
                <a:latin typeface="Calibri"/>
                <a:cs typeface="Calibri"/>
              </a:rPr>
              <a:t> </a:t>
            </a:r>
            <a:r>
              <a:rPr sz="2800" b="1" spc="-10" dirty="0">
                <a:latin typeface="Calibri"/>
                <a:cs typeface="Calibri"/>
              </a:rPr>
              <a:t>(ICT)</a:t>
            </a:r>
            <a:endParaRPr sz="2800" dirty="0">
              <a:latin typeface="Calibri"/>
              <a:cs typeface="Calibri"/>
            </a:endParaRPr>
          </a:p>
        </p:txBody>
      </p:sp>
      <p:sp>
        <p:nvSpPr>
          <p:cNvPr id="19" name="object 19"/>
          <p:cNvSpPr/>
          <p:nvPr/>
        </p:nvSpPr>
        <p:spPr>
          <a:xfrm>
            <a:off x="635839" y="1676527"/>
            <a:ext cx="11004471" cy="725534"/>
          </a:xfrm>
          <a:custGeom>
            <a:avLst/>
            <a:gdLst/>
            <a:ahLst/>
            <a:cxnLst/>
            <a:rect l="l" t="t" r="r" b="b"/>
            <a:pathLst>
              <a:path w="10342880" h="954405">
                <a:moveTo>
                  <a:pt x="10342486" y="0"/>
                </a:moveTo>
                <a:lnTo>
                  <a:pt x="0" y="0"/>
                </a:lnTo>
                <a:lnTo>
                  <a:pt x="0" y="954112"/>
                </a:lnTo>
                <a:lnTo>
                  <a:pt x="10342486" y="954112"/>
                </a:lnTo>
                <a:lnTo>
                  <a:pt x="10342486" y="0"/>
                </a:lnTo>
                <a:close/>
              </a:path>
            </a:pathLst>
          </a:custGeom>
          <a:solidFill>
            <a:srgbClr val="FBD4B5"/>
          </a:solidFill>
        </p:spPr>
        <p:txBody>
          <a:bodyPr wrap="square" lIns="0" tIns="0" rIns="0" bIns="0" rtlCol="0"/>
          <a:lstStyle/>
          <a:p>
            <a:endParaRPr/>
          </a:p>
        </p:txBody>
      </p:sp>
      <p:sp>
        <p:nvSpPr>
          <p:cNvPr id="20" name="object 20"/>
          <p:cNvSpPr txBox="1"/>
          <p:nvPr/>
        </p:nvSpPr>
        <p:spPr>
          <a:xfrm>
            <a:off x="605003" y="1787096"/>
            <a:ext cx="10911356" cy="443070"/>
          </a:xfrm>
          <a:prstGeom prst="rect">
            <a:avLst/>
          </a:prstGeom>
        </p:spPr>
        <p:txBody>
          <a:bodyPr vert="horz" wrap="square" lIns="0" tIns="12065" rIns="0" bIns="0" rtlCol="0">
            <a:spAutoFit/>
          </a:bodyPr>
          <a:lstStyle/>
          <a:p>
            <a:pPr marL="12700">
              <a:lnSpc>
                <a:spcPct val="100000"/>
              </a:lnSpc>
              <a:spcBef>
                <a:spcPts val="95"/>
              </a:spcBef>
            </a:pPr>
            <a:r>
              <a:rPr lang="en-US" sz="2800" dirty="0">
                <a:latin typeface="Calibri"/>
                <a:cs typeface="Calibri"/>
              </a:rPr>
              <a:t> </a:t>
            </a:r>
            <a:r>
              <a:rPr sz="2800" dirty="0">
                <a:latin typeface="Calibri"/>
                <a:cs typeface="Calibri"/>
              </a:rPr>
              <a:t>Contact</a:t>
            </a:r>
            <a:r>
              <a:rPr sz="2800" spc="-80" dirty="0">
                <a:latin typeface="Calibri"/>
                <a:cs typeface="Calibri"/>
              </a:rPr>
              <a:t> </a:t>
            </a:r>
            <a:r>
              <a:rPr sz="2800" dirty="0">
                <a:latin typeface="Calibri"/>
                <a:cs typeface="Calibri"/>
              </a:rPr>
              <a:t>Eligibility</a:t>
            </a:r>
            <a:r>
              <a:rPr sz="2800" spc="-75" dirty="0">
                <a:latin typeface="Calibri"/>
                <a:cs typeface="Calibri"/>
              </a:rPr>
              <a:t> </a:t>
            </a:r>
            <a:r>
              <a:rPr sz="2800" dirty="0">
                <a:latin typeface="Calibri"/>
                <a:cs typeface="Calibri"/>
              </a:rPr>
              <a:t>Support</a:t>
            </a:r>
            <a:r>
              <a:rPr sz="2800" spc="-55" dirty="0">
                <a:latin typeface="Calibri"/>
                <a:cs typeface="Calibri"/>
              </a:rPr>
              <a:t> </a:t>
            </a:r>
            <a:r>
              <a:rPr sz="2800" spc="-45" dirty="0">
                <a:latin typeface="Calibri"/>
                <a:cs typeface="Calibri"/>
              </a:rPr>
              <a:t>Team</a:t>
            </a:r>
            <a:r>
              <a:rPr sz="2800" spc="-85" dirty="0">
                <a:latin typeface="Calibri"/>
                <a:cs typeface="Calibri"/>
              </a:rPr>
              <a:t> </a:t>
            </a:r>
            <a:r>
              <a:rPr sz="2800" spc="-25" dirty="0">
                <a:latin typeface="Calibri"/>
                <a:cs typeface="Calibri"/>
                <a:hlinkClick r:id="rId6"/>
              </a:rPr>
              <a:t>(DPH-SAPC-</a:t>
            </a:r>
            <a:r>
              <a:rPr sz="2800" spc="-20" dirty="0">
                <a:latin typeface="Calibri"/>
                <a:cs typeface="Calibri"/>
                <a:hlinkClick r:id="rId6"/>
              </a:rPr>
              <a:t>EST@ph.lacounty.gov)</a:t>
            </a:r>
            <a:r>
              <a:rPr sz="2800" spc="-30" dirty="0">
                <a:latin typeface="Calibri"/>
                <a:cs typeface="Calibri"/>
              </a:rPr>
              <a:t> </a:t>
            </a:r>
            <a:r>
              <a:rPr sz="2800" spc="-25" dirty="0">
                <a:latin typeface="Calibri"/>
                <a:cs typeface="Calibri"/>
              </a:rPr>
              <a:t>for</a:t>
            </a:r>
            <a:r>
              <a:rPr lang="en-US" sz="2800" spc="-25" dirty="0">
                <a:latin typeface="Calibri"/>
                <a:cs typeface="Calibri"/>
              </a:rPr>
              <a:t> help!</a:t>
            </a:r>
            <a:endParaRPr sz="2800" dirty="0">
              <a:latin typeface="Calibri"/>
              <a:cs typeface="Calibri"/>
            </a:endParaRPr>
          </a:p>
        </p:txBody>
      </p:sp>
      <p:sp>
        <p:nvSpPr>
          <p:cNvPr id="23" name="object 23"/>
          <p:cNvSpPr txBox="1"/>
          <p:nvPr/>
        </p:nvSpPr>
        <p:spPr>
          <a:xfrm>
            <a:off x="1119618" y="2745886"/>
            <a:ext cx="10081781" cy="3811300"/>
          </a:xfrm>
          <a:prstGeom prst="rect">
            <a:avLst/>
          </a:prstGeom>
        </p:spPr>
        <p:txBody>
          <a:bodyPr vert="horz" wrap="square" lIns="0" tIns="12700" rIns="0" bIns="0" rtlCol="0">
            <a:spAutoFit/>
          </a:bodyPr>
          <a:lstStyle/>
          <a:p>
            <a:pPr marL="12700">
              <a:spcBef>
                <a:spcPts val="100"/>
              </a:spcBef>
              <a:tabLst>
                <a:tab pos="299085" algn="l"/>
              </a:tabLst>
            </a:pPr>
            <a:r>
              <a:rPr lang="en-US" sz="2400" dirty="0">
                <a:latin typeface="Calibri"/>
                <a:cs typeface="Calibri"/>
              </a:rPr>
              <a:t>A</a:t>
            </a:r>
            <a:r>
              <a:rPr lang="en-US" sz="2400" spc="-30" dirty="0">
                <a:latin typeface="Calibri"/>
                <a:cs typeface="Calibri"/>
              </a:rPr>
              <a:t> </a:t>
            </a:r>
            <a:r>
              <a:rPr lang="en-US" sz="2400" dirty="0">
                <a:latin typeface="Calibri"/>
                <a:cs typeface="Calibri"/>
              </a:rPr>
              <a:t>training</a:t>
            </a:r>
            <a:r>
              <a:rPr lang="en-US" sz="2400" spc="-15" dirty="0">
                <a:latin typeface="Calibri"/>
                <a:cs typeface="Calibri"/>
              </a:rPr>
              <a:t> </a:t>
            </a:r>
            <a:r>
              <a:rPr lang="en-US" sz="2400" dirty="0">
                <a:latin typeface="Calibri"/>
                <a:cs typeface="Calibri"/>
              </a:rPr>
              <a:t>is</a:t>
            </a:r>
            <a:r>
              <a:rPr lang="en-US" sz="2400" spc="-20" dirty="0">
                <a:latin typeface="Calibri"/>
                <a:cs typeface="Calibri"/>
              </a:rPr>
              <a:t> </a:t>
            </a:r>
            <a:r>
              <a:rPr lang="en-US" sz="2400" spc="-10" dirty="0">
                <a:latin typeface="Calibri"/>
                <a:cs typeface="Calibri"/>
              </a:rPr>
              <a:t>available</a:t>
            </a:r>
            <a:r>
              <a:rPr lang="en-US" sz="2400" spc="-25" dirty="0">
                <a:latin typeface="Calibri"/>
                <a:cs typeface="Calibri"/>
              </a:rPr>
              <a:t> </a:t>
            </a:r>
            <a:r>
              <a:rPr lang="en-US" sz="2400" spc="-10" dirty="0">
                <a:latin typeface="Calibri"/>
                <a:cs typeface="Calibri"/>
              </a:rPr>
              <a:t>including:</a:t>
            </a:r>
            <a:endParaRPr lang="en-US" sz="1800" dirty="0">
              <a:latin typeface="Calibri"/>
              <a:cs typeface="Calibri"/>
            </a:endParaRPr>
          </a:p>
          <a:p>
            <a:pPr marL="299085" indent="-286385">
              <a:lnSpc>
                <a:spcPct val="100000"/>
              </a:lnSpc>
              <a:spcBef>
                <a:spcPts val="100"/>
              </a:spcBef>
              <a:buFont typeface="Arial"/>
              <a:buChar char="•"/>
              <a:tabLst>
                <a:tab pos="299085" algn="l"/>
              </a:tabLst>
            </a:pPr>
            <a:r>
              <a:rPr sz="2000" dirty="0">
                <a:latin typeface="Calibri"/>
                <a:cs typeface="Calibri"/>
              </a:rPr>
              <a:t>How</a:t>
            </a:r>
            <a:r>
              <a:rPr sz="2000" spc="-5" dirty="0">
                <a:latin typeface="Calibri"/>
                <a:cs typeface="Calibri"/>
              </a:rPr>
              <a:t> </a:t>
            </a:r>
            <a:r>
              <a:rPr sz="2000" dirty="0">
                <a:latin typeface="Calibri"/>
                <a:cs typeface="Calibri"/>
              </a:rPr>
              <a:t>to</a:t>
            </a:r>
            <a:r>
              <a:rPr lang="en-US" sz="2000" spc="365" dirty="0">
                <a:latin typeface="Calibri"/>
                <a:cs typeface="Calibri"/>
              </a:rPr>
              <a:t> </a:t>
            </a:r>
            <a:r>
              <a:rPr sz="2000" spc="-10" dirty="0">
                <a:latin typeface="Calibri"/>
                <a:cs typeface="Calibri"/>
              </a:rPr>
              <a:t>complete</a:t>
            </a:r>
            <a:r>
              <a:rPr sz="2000" dirty="0">
                <a:latin typeface="Calibri"/>
                <a:cs typeface="Calibri"/>
              </a:rPr>
              <a:t> a</a:t>
            </a:r>
            <a:r>
              <a:rPr sz="2000" spc="-20" dirty="0">
                <a:latin typeface="Calibri"/>
                <a:cs typeface="Calibri"/>
              </a:rPr>
              <a:t> </a:t>
            </a:r>
            <a:r>
              <a:rPr sz="2000" spc="-10" dirty="0">
                <a:latin typeface="Calibri"/>
                <a:cs typeface="Calibri"/>
              </a:rPr>
              <a:t>Medi</a:t>
            </a:r>
            <a:r>
              <a:rPr lang="en-US" sz="2000" spc="-10" dirty="0">
                <a:latin typeface="Calibri"/>
                <a:cs typeface="Calibri"/>
              </a:rPr>
              <a:t>-</a:t>
            </a:r>
            <a:r>
              <a:rPr sz="2000" dirty="0">
                <a:latin typeface="Calibri"/>
                <a:cs typeface="Calibri"/>
              </a:rPr>
              <a:t>Cal</a:t>
            </a:r>
            <a:r>
              <a:rPr sz="2000" spc="-5" dirty="0">
                <a:latin typeface="Calibri"/>
                <a:cs typeface="Calibri"/>
              </a:rPr>
              <a:t> </a:t>
            </a:r>
            <a:r>
              <a:rPr sz="2000" dirty="0">
                <a:latin typeface="Calibri"/>
                <a:cs typeface="Calibri"/>
              </a:rPr>
              <a:t>ICT</a:t>
            </a:r>
            <a:r>
              <a:rPr sz="2000" spc="-25" dirty="0">
                <a:latin typeface="Calibri"/>
                <a:cs typeface="Calibri"/>
              </a:rPr>
              <a:t> </a:t>
            </a:r>
            <a:r>
              <a:rPr sz="2000" dirty="0">
                <a:latin typeface="Calibri"/>
                <a:cs typeface="Calibri"/>
              </a:rPr>
              <a:t>for</a:t>
            </a:r>
            <a:r>
              <a:rPr sz="2000" spc="-25" dirty="0">
                <a:latin typeface="Calibri"/>
                <a:cs typeface="Calibri"/>
              </a:rPr>
              <a:t> </a:t>
            </a:r>
            <a:r>
              <a:rPr sz="2000" dirty="0">
                <a:latin typeface="Calibri"/>
                <a:cs typeface="Calibri"/>
              </a:rPr>
              <a:t>a</a:t>
            </a:r>
            <a:r>
              <a:rPr sz="2000" spc="-25" dirty="0">
                <a:latin typeface="Calibri"/>
                <a:cs typeface="Calibri"/>
              </a:rPr>
              <a:t> </a:t>
            </a:r>
            <a:r>
              <a:rPr sz="2000" dirty="0">
                <a:latin typeface="Calibri"/>
                <a:cs typeface="Calibri"/>
              </a:rPr>
              <a:t>new</a:t>
            </a:r>
            <a:r>
              <a:rPr sz="2000" spc="-15" dirty="0">
                <a:latin typeface="Calibri"/>
                <a:cs typeface="Calibri"/>
              </a:rPr>
              <a:t> </a:t>
            </a:r>
            <a:r>
              <a:rPr sz="2000" spc="-10" dirty="0">
                <a:latin typeface="Calibri"/>
                <a:cs typeface="Calibri"/>
              </a:rPr>
              <a:t>admission</a:t>
            </a:r>
            <a:endParaRPr sz="2000" dirty="0">
              <a:latin typeface="Calibri"/>
              <a:cs typeface="Calibri"/>
            </a:endParaRPr>
          </a:p>
          <a:p>
            <a:pPr marL="299085" indent="-286385">
              <a:lnSpc>
                <a:spcPct val="100000"/>
              </a:lnSpc>
              <a:buFont typeface="Arial"/>
              <a:buChar char="•"/>
              <a:tabLst>
                <a:tab pos="299085" algn="l"/>
              </a:tabLst>
            </a:pPr>
            <a:r>
              <a:rPr sz="2000" dirty="0">
                <a:latin typeface="Calibri"/>
                <a:cs typeface="Calibri"/>
              </a:rPr>
              <a:t>Selection</a:t>
            </a:r>
            <a:r>
              <a:rPr sz="2000" spc="-35" dirty="0">
                <a:latin typeface="Calibri"/>
                <a:cs typeface="Calibri"/>
              </a:rPr>
              <a:t> </a:t>
            </a:r>
            <a:r>
              <a:rPr sz="2000" dirty="0">
                <a:latin typeface="Calibri"/>
                <a:cs typeface="Calibri"/>
              </a:rPr>
              <a:t>of</a:t>
            </a:r>
            <a:r>
              <a:rPr sz="2000" spc="-55" dirty="0">
                <a:latin typeface="Calibri"/>
                <a:cs typeface="Calibri"/>
              </a:rPr>
              <a:t> </a:t>
            </a:r>
            <a:r>
              <a:rPr sz="2000" spc="-10" dirty="0">
                <a:latin typeface="Calibri"/>
                <a:cs typeface="Calibri"/>
              </a:rPr>
              <a:t>Guarantor</a:t>
            </a:r>
            <a:endParaRPr sz="2000" dirty="0">
              <a:latin typeface="Calibri"/>
              <a:cs typeface="Calibri"/>
            </a:endParaRPr>
          </a:p>
          <a:p>
            <a:pPr marL="299085" indent="-286385">
              <a:lnSpc>
                <a:spcPct val="100000"/>
              </a:lnSpc>
              <a:buFont typeface="Arial"/>
              <a:buChar char="•"/>
              <a:tabLst>
                <a:tab pos="299085" algn="l"/>
              </a:tabLst>
            </a:pPr>
            <a:r>
              <a:rPr sz="2000" spc="-10" dirty="0">
                <a:latin typeface="Calibri"/>
                <a:cs typeface="Calibri"/>
              </a:rPr>
              <a:t>Documentation</a:t>
            </a:r>
            <a:r>
              <a:rPr sz="2000" spc="-35" dirty="0">
                <a:latin typeface="Calibri"/>
                <a:cs typeface="Calibri"/>
              </a:rPr>
              <a:t> </a:t>
            </a:r>
            <a:r>
              <a:rPr sz="2000" dirty="0">
                <a:latin typeface="Calibri"/>
                <a:cs typeface="Calibri"/>
              </a:rPr>
              <a:t>supporting</a:t>
            </a:r>
            <a:r>
              <a:rPr sz="2000" spc="-40" dirty="0">
                <a:latin typeface="Calibri"/>
                <a:cs typeface="Calibri"/>
              </a:rPr>
              <a:t> </a:t>
            </a:r>
            <a:r>
              <a:rPr sz="2000" spc="-10" dirty="0">
                <a:latin typeface="Calibri"/>
                <a:cs typeface="Calibri"/>
              </a:rPr>
              <a:t>transfer</a:t>
            </a:r>
            <a:r>
              <a:rPr sz="2000" spc="-65" dirty="0">
                <a:latin typeface="Calibri"/>
                <a:cs typeface="Calibri"/>
              </a:rPr>
              <a:t> </a:t>
            </a:r>
            <a:r>
              <a:rPr sz="2000" dirty="0">
                <a:latin typeface="Calibri"/>
                <a:cs typeface="Calibri"/>
              </a:rPr>
              <a:t>to</a:t>
            </a:r>
            <a:r>
              <a:rPr sz="2000" spc="-55" dirty="0">
                <a:latin typeface="Calibri"/>
                <a:cs typeface="Calibri"/>
              </a:rPr>
              <a:t> </a:t>
            </a:r>
            <a:r>
              <a:rPr sz="2000" dirty="0">
                <a:latin typeface="Calibri"/>
                <a:cs typeface="Calibri"/>
              </a:rPr>
              <a:t>Los</a:t>
            </a:r>
            <a:r>
              <a:rPr sz="2000" spc="-40" dirty="0">
                <a:latin typeface="Calibri"/>
                <a:cs typeface="Calibri"/>
              </a:rPr>
              <a:t> </a:t>
            </a:r>
            <a:r>
              <a:rPr sz="2000" dirty="0">
                <a:latin typeface="Calibri"/>
                <a:cs typeface="Calibri"/>
              </a:rPr>
              <a:t>Angeles</a:t>
            </a:r>
            <a:r>
              <a:rPr sz="2000" spc="-60" dirty="0">
                <a:latin typeface="Calibri"/>
                <a:cs typeface="Calibri"/>
              </a:rPr>
              <a:t> </a:t>
            </a:r>
            <a:r>
              <a:rPr sz="2000" dirty="0">
                <a:latin typeface="Calibri"/>
                <a:cs typeface="Calibri"/>
              </a:rPr>
              <a:t>County</a:t>
            </a:r>
            <a:r>
              <a:rPr sz="2000" spc="-45" dirty="0">
                <a:latin typeface="Calibri"/>
                <a:cs typeface="Calibri"/>
              </a:rPr>
              <a:t> </a:t>
            </a:r>
            <a:r>
              <a:rPr lang="en-US" sz="2000" spc="-10" dirty="0">
                <a:latin typeface="Calibri"/>
                <a:cs typeface="Calibri"/>
              </a:rPr>
              <a:t>E</a:t>
            </a:r>
            <a:r>
              <a:rPr sz="2000" spc="-10" dirty="0">
                <a:latin typeface="Calibri"/>
                <a:cs typeface="Calibri"/>
              </a:rPr>
              <a:t>ffective</a:t>
            </a:r>
            <a:r>
              <a:rPr sz="2000" spc="-60" dirty="0">
                <a:latin typeface="Calibri"/>
                <a:cs typeface="Calibri"/>
              </a:rPr>
              <a:t> </a:t>
            </a:r>
            <a:r>
              <a:rPr lang="en-US" sz="2000" spc="-20" dirty="0">
                <a:latin typeface="Calibri"/>
                <a:cs typeface="Calibri"/>
              </a:rPr>
              <a:t>D</a:t>
            </a:r>
            <a:r>
              <a:rPr sz="2000" spc="-20" dirty="0">
                <a:latin typeface="Calibri"/>
                <a:cs typeface="Calibri"/>
              </a:rPr>
              <a:t>ate</a:t>
            </a:r>
            <a:endParaRPr lang="en-US" sz="2000" spc="-20" dirty="0">
              <a:latin typeface="Calibri"/>
              <a:cs typeface="Calibri"/>
            </a:endParaRPr>
          </a:p>
          <a:p>
            <a:pPr marL="299085" indent="-286385">
              <a:lnSpc>
                <a:spcPct val="100000"/>
              </a:lnSpc>
              <a:buFont typeface="Arial"/>
              <a:buChar char="•"/>
              <a:tabLst>
                <a:tab pos="299085" algn="l"/>
              </a:tabLst>
            </a:pPr>
            <a:r>
              <a:rPr lang="en-US" sz="2000" spc="-20" dirty="0">
                <a:latin typeface="Calibri"/>
                <a:cs typeface="Calibri"/>
              </a:rPr>
              <a:t>DPSS case#, address in the DPSS system </a:t>
            </a:r>
          </a:p>
          <a:p>
            <a:pPr marL="299085" indent="-286385">
              <a:lnSpc>
                <a:spcPct val="100000"/>
              </a:lnSpc>
              <a:buFont typeface="Arial"/>
              <a:buChar char="•"/>
              <a:tabLst>
                <a:tab pos="299085" algn="l"/>
              </a:tabLst>
            </a:pPr>
            <a:r>
              <a:rPr lang="en-US" sz="2000" spc="-20" dirty="0">
                <a:latin typeface="Calibri"/>
                <a:cs typeface="Calibri"/>
              </a:rPr>
              <a:t>Name Search for those without SSN or CIN</a:t>
            </a:r>
          </a:p>
          <a:p>
            <a:pPr marL="299085" indent="-286385">
              <a:lnSpc>
                <a:spcPct val="100000"/>
              </a:lnSpc>
              <a:buFont typeface="Arial"/>
              <a:buChar char="•"/>
              <a:tabLst>
                <a:tab pos="299085" algn="l"/>
              </a:tabLst>
            </a:pPr>
            <a:r>
              <a:rPr lang="en-US" sz="2000" spc="-20" dirty="0">
                <a:latin typeface="Calibri"/>
                <a:cs typeface="Calibri"/>
              </a:rPr>
              <a:t>Annual redetermination month</a:t>
            </a:r>
          </a:p>
          <a:p>
            <a:pPr marL="299085" indent="-286385">
              <a:lnSpc>
                <a:spcPct val="100000"/>
              </a:lnSpc>
              <a:buFont typeface="Arial"/>
              <a:buChar char="•"/>
              <a:tabLst>
                <a:tab pos="299085" algn="l"/>
              </a:tabLst>
            </a:pPr>
            <a:r>
              <a:rPr lang="en-US" sz="2000" spc="-20" dirty="0">
                <a:latin typeface="Calibri"/>
                <a:cs typeface="Calibri"/>
              </a:rPr>
              <a:t>How to assist in lifting an incarceration suspension of Medi-Cal benefits</a:t>
            </a:r>
          </a:p>
          <a:p>
            <a:pPr marL="299085" indent="-286385">
              <a:buFont typeface="Arial"/>
              <a:buChar char="•"/>
              <a:tabLst>
                <a:tab pos="299085" algn="l"/>
              </a:tabLst>
            </a:pPr>
            <a:r>
              <a:rPr lang="en-US" sz="2000" dirty="0">
                <a:latin typeface="Calibri"/>
                <a:cs typeface="Calibri"/>
              </a:rPr>
              <a:t>Electronic</a:t>
            </a:r>
            <a:r>
              <a:rPr lang="en-US" sz="2000" spc="-30" dirty="0">
                <a:latin typeface="Calibri"/>
                <a:cs typeface="Calibri"/>
              </a:rPr>
              <a:t> </a:t>
            </a:r>
            <a:r>
              <a:rPr lang="en-US" sz="2000" dirty="0">
                <a:latin typeface="Calibri"/>
                <a:cs typeface="Calibri"/>
              </a:rPr>
              <a:t>methods</a:t>
            </a:r>
            <a:r>
              <a:rPr lang="en-US" sz="2000" spc="-40" dirty="0">
                <a:latin typeface="Calibri"/>
                <a:cs typeface="Calibri"/>
              </a:rPr>
              <a:t> </a:t>
            </a:r>
            <a:r>
              <a:rPr lang="en-US" sz="2000" dirty="0">
                <a:latin typeface="Calibri"/>
                <a:cs typeface="Calibri"/>
              </a:rPr>
              <a:t>of</a:t>
            </a:r>
            <a:r>
              <a:rPr lang="en-US" sz="2000" spc="-30" dirty="0">
                <a:latin typeface="Calibri"/>
                <a:cs typeface="Calibri"/>
              </a:rPr>
              <a:t> </a:t>
            </a:r>
            <a:r>
              <a:rPr lang="en-US" sz="2000" spc="-10" dirty="0">
                <a:latin typeface="Calibri"/>
                <a:cs typeface="Calibri"/>
              </a:rPr>
              <a:t>verification</a:t>
            </a:r>
            <a:r>
              <a:rPr lang="en-US" sz="2000" spc="-30" dirty="0">
                <a:latin typeface="Calibri"/>
                <a:cs typeface="Calibri"/>
              </a:rPr>
              <a:t> </a:t>
            </a:r>
            <a:r>
              <a:rPr lang="en-US" sz="2000" dirty="0">
                <a:latin typeface="Calibri"/>
                <a:cs typeface="Calibri"/>
              </a:rPr>
              <a:t>of</a:t>
            </a:r>
            <a:r>
              <a:rPr lang="en-US" sz="2000" spc="-40" dirty="0">
                <a:latin typeface="Calibri"/>
                <a:cs typeface="Calibri"/>
              </a:rPr>
              <a:t> </a:t>
            </a:r>
            <a:r>
              <a:rPr lang="en-US" sz="2000" spc="-10" dirty="0">
                <a:latin typeface="Calibri"/>
                <a:cs typeface="Calibri"/>
              </a:rPr>
              <a:t>Residence – SAPCs expanded capabilities beyond what is available to providers</a:t>
            </a:r>
          </a:p>
          <a:p>
            <a:pPr marL="299085" indent="-286385">
              <a:buFont typeface="Arial"/>
              <a:buChar char="•"/>
              <a:tabLst>
                <a:tab pos="299085" algn="l"/>
              </a:tabLst>
            </a:pPr>
            <a:r>
              <a:rPr lang="en-US" sz="2000" spc="-10" dirty="0">
                <a:latin typeface="Calibri"/>
                <a:cs typeface="Calibri"/>
              </a:rPr>
              <a:t>Instruction on</a:t>
            </a:r>
            <a:r>
              <a:rPr lang="en-US" sz="2000" dirty="0">
                <a:latin typeface="Calibri"/>
                <a:cs typeface="Calibri"/>
              </a:rPr>
              <a:t> </a:t>
            </a:r>
            <a:r>
              <a:rPr lang="en-US" sz="2400" spc="-10" dirty="0" err="1">
                <a:solidFill>
                  <a:srgbClr val="0000FF"/>
                </a:solidFill>
                <a:uFill>
                  <a:solidFill>
                    <a:srgbClr val="0000FF"/>
                  </a:solidFill>
                </a:uFill>
                <a:latin typeface="Calibri"/>
                <a:cs typeface="Calibri"/>
                <a:hlinkClick r:id="rId7"/>
              </a:rPr>
              <a:t>BenefitsCal</a:t>
            </a:r>
            <a:r>
              <a:rPr lang="en-US" sz="2400" spc="-10" dirty="0">
                <a:solidFill>
                  <a:srgbClr val="0000FF"/>
                </a:solidFill>
                <a:uFill>
                  <a:solidFill>
                    <a:srgbClr val="0000FF"/>
                  </a:solidFill>
                </a:uFill>
                <a:latin typeface="Calibri"/>
                <a:cs typeface="Calibri"/>
              </a:rPr>
              <a:t> </a:t>
            </a:r>
            <a:r>
              <a:rPr lang="en-US" sz="2000" spc="-10" dirty="0">
                <a:solidFill>
                  <a:schemeClr val="tx1"/>
                </a:solidFill>
                <a:uFill>
                  <a:solidFill>
                    <a:srgbClr val="0000FF"/>
                  </a:solidFill>
                </a:uFill>
                <a:latin typeface="Calibri"/>
                <a:cs typeface="Calibri"/>
              </a:rPr>
              <a:t>and the benefits for using it.</a:t>
            </a:r>
            <a:endParaRPr lang="en-US" sz="2000" spc="-20" dirty="0">
              <a:solidFill>
                <a:schemeClr val="tx1"/>
              </a:solidFill>
              <a:latin typeface="Calibri"/>
              <a:cs typeface="Calibri"/>
            </a:endParaRPr>
          </a:p>
          <a:p>
            <a:pPr marL="299085" indent="-286385">
              <a:lnSpc>
                <a:spcPct val="100000"/>
              </a:lnSpc>
              <a:buFont typeface="Arial"/>
              <a:buChar char="•"/>
              <a:tabLst>
                <a:tab pos="299085" algn="l"/>
              </a:tabLst>
            </a:pPr>
            <a:endParaRPr sz="1800" dirty="0">
              <a:latin typeface="Calibri"/>
              <a:cs typeface="Calibri"/>
            </a:endParaRPr>
          </a:p>
        </p:txBody>
      </p:sp>
      <p:sp>
        <p:nvSpPr>
          <p:cNvPr id="21" name="Slide Number Placeholder 20">
            <a:extLst>
              <a:ext uri="{FF2B5EF4-FFF2-40B4-BE49-F238E27FC236}">
                <a16:creationId xmlns:a16="http://schemas.microsoft.com/office/drawing/2014/main" id="{4F29B96F-D363-F9BC-A819-A4550506BD33}"/>
              </a:ext>
            </a:extLst>
          </p:cNvPr>
          <p:cNvSpPr>
            <a:spLocks noGrp="1"/>
          </p:cNvSpPr>
          <p:nvPr>
            <p:ph type="sldNum" sz="quarter" idx="7"/>
          </p:nvPr>
        </p:nvSpPr>
        <p:spPr/>
        <p:txBody>
          <a:bodyPr/>
          <a:lstStyle/>
          <a:p>
            <a:fld id="{B6F15528-21DE-4FAA-801E-634DDDAF4B2B}"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0DE054-3A76-D358-43EA-636D23D60553}"/>
              </a:ext>
            </a:extLst>
          </p:cNvPr>
          <p:cNvSpPr>
            <a:spLocks noGrp="1"/>
          </p:cNvSpPr>
          <p:nvPr>
            <p:ph type="title"/>
          </p:nvPr>
        </p:nvSpPr>
        <p:spPr>
          <a:xfrm>
            <a:off x="1905000" y="752310"/>
            <a:ext cx="6705600" cy="677108"/>
          </a:xfrm>
        </p:spPr>
        <p:txBody>
          <a:bodyPr/>
          <a:lstStyle/>
          <a:p>
            <a:r>
              <a:rPr lang="en-US" sz="4400" dirty="0">
                <a:latin typeface="Calibri"/>
                <a:cs typeface="Calibri"/>
              </a:rPr>
              <a:t>https://benefitscal.com/</a:t>
            </a:r>
            <a:endParaRPr lang="en-US" dirty="0"/>
          </a:p>
        </p:txBody>
      </p:sp>
      <p:pic>
        <p:nvPicPr>
          <p:cNvPr id="7" name="Picture 6">
            <a:extLst>
              <a:ext uri="{FF2B5EF4-FFF2-40B4-BE49-F238E27FC236}">
                <a16:creationId xmlns:a16="http://schemas.microsoft.com/office/drawing/2014/main" id="{7EBE0B8D-C8D2-457B-998D-A97C27DEBC44}"/>
              </a:ext>
            </a:extLst>
          </p:cNvPr>
          <p:cNvPicPr>
            <a:picLocks noChangeAspect="1"/>
          </p:cNvPicPr>
          <p:nvPr/>
        </p:nvPicPr>
        <p:blipFill>
          <a:blip r:embed="rId2"/>
          <a:stretch>
            <a:fillRect/>
          </a:stretch>
        </p:blipFill>
        <p:spPr>
          <a:xfrm>
            <a:off x="1905000" y="1465359"/>
            <a:ext cx="8001000" cy="5087841"/>
          </a:xfrm>
          <a:prstGeom prst="rect">
            <a:avLst/>
          </a:prstGeom>
        </p:spPr>
      </p:pic>
      <p:sp>
        <p:nvSpPr>
          <p:cNvPr id="2" name="Slide Number Placeholder 1">
            <a:extLst>
              <a:ext uri="{FF2B5EF4-FFF2-40B4-BE49-F238E27FC236}">
                <a16:creationId xmlns:a16="http://schemas.microsoft.com/office/drawing/2014/main" id="{82509DDD-9ACA-E1C0-0893-CE4270C6050E}"/>
              </a:ext>
            </a:extLst>
          </p:cNvPr>
          <p:cNvSpPr>
            <a:spLocks noGrp="1"/>
          </p:cNvSpPr>
          <p:nvPr>
            <p:ph type="sldNum" sz="quarter" idx="7"/>
          </p:nvPr>
        </p:nvSpPr>
        <p:spPr/>
        <p:txBody>
          <a:bodyPr/>
          <a:lstStyle/>
          <a:p>
            <a:fld id="{B6F15528-21DE-4FAA-801E-634DDDAF4B2B}" type="slidenum">
              <a:rPr lang="en-US" smtClean="0"/>
              <a:t>43</a:t>
            </a:fld>
            <a:endParaRPr lang="en-US" dirty="0"/>
          </a:p>
        </p:txBody>
      </p:sp>
    </p:spTree>
    <p:extLst>
      <p:ext uri="{BB962C8B-B14F-4D97-AF65-F5344CB8AC3E}">
        <p14:creationId xmlns:p14="http://schemas.microsoft.com/office/powerpoint/2010/main" val="2471936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775335"/>
            <a:chOff x="0" y="0"/>
            <a:chExt cx="12192000" cy="775335"/>
          </a:xfrm>
        </p:grpSpPr>
        <p:pic>
          <p:nvPicPr>
            <p:cNvPr id="3" name="object 3"/>
            <p:cNvPicPr/>
            <p:nvPr/>
          </p:nvPicPr>
          <p:blipFill>
            <a:blip r:embed="rId2" cstate="print"/>
            <a:stretch>
              <a:fillRect/>
            </a:stretch>
          </p:blipFill>
          <p:spPr>
            <a:xfrm>
              <a:off x="0" y="0"/>
              <a:ext cx="12191999" cy="695704"/>
            </a:xfrm>
            <a:prstGeom prst="rect">
              <a:avLst/>
            </a:prstGeom>
          </p:spPr>
        </p:pic>
        <p:pic>
          <p:nvPicPr>
            <p:cNvPr id="4" name="object 4"/>
            <p:cNvPicPr/>
            <p:nvPr/>
          </p:nvPicPr>
          <p:blipFill>
            <a:blip r:embed="rId3" cstate="print"/>
            <a:stretch>
              <a:fillRect/>
            </a:stretch>
          </p:blipFill>
          <p:spPr>
            <a:xfrm>
              <a:off x="9704844" y="72364"/>
              <a:ext cx="1925560" cy="565554"/>
            </a:xfrm>
            <a:prstGeom prst="rect">
              <a:avLst/>
            </a:prstGeom>
          </p:spPr>
        </p:pic>
        <p:pic>
          <p:nvPicPr>
            <p:cNvPr id="5" name="object 5"/>
            <p:cNvPicPr/>
            <p:nvPr/>
          </p:nvPicPr>
          <p:blipFill>
            <a:blip r:embed="rId4" cstate="print"/>
            <a:stretch>
              <a:fillRect/>
            </a:stretch>
          </p:blipFill>
          <p:spPr>
            <a:xfrm>
              <a:off x="9766554" y="134112"/>
              <a:ext cx="1792973" cy="432815"/>
            </a:xfrm>
            <a:prstGeom prst="rect">
              <a:avLst/>
            </a:prstGeom>
          </p:spPr>
        </p:pic>
        <p:pic>
          <p:nvPicPr>
            <p:cNvPr id="6" name="object 6"/>
            <p:cNvPicPr/>
            <p:nvPr/>
          </p:nvPicPr>
          <p:blipFill>
            <a:blip r:embed="rId5" cstate="print"/>
            <a:stretch>
              <a:fillRect/>
            </a:stretch>
          </p:blipFill>
          <p:spPr>
            <a:xfrm>
              <a:off x="8816340" y="60197"/>
              <a:ext cx="762760" cy="571499"/>
            </a:xfrm>
            <a:prstGeom prst="rect">
              <a:avLst/>
            </a:prstGeom>
          </p:spPr>
        </p:pic>
        <p:sp>
          <p:nvSpPr>
            <p:cNvPr id="7" name="object 7"/>
            <p:cNvSpPr/>
            <p:nvPr/>
          </p:nvSpPr>
          <p:spPr>
            <a:xfrm>
              <a:off x="0" y="691895"/>
              <a:ext cx="4004310" cy="83185"/>
            </a:xfrm>
            <a:custGeom>
              <a:avLst/>
              <a:gdLst/>
              <a:ahLst/>
              <a:cxnLst/>
              <a:rect l="l" t="t" r="r" b="b"/>
              <a:pathLst>
                <a:path w="4004310" h="83184">
                  <a:moveTo>
                    <a:pt x="4004310" y="0"/>
                  </a:moveTo>
                  <a:lnTo>
                    <a:pt x="0" y="0"/>
                  </a:lnTo>
                  <a:lnTo>
                    <a:pt x="0" y="83058"/>
                  </a:lnTo>
                  <a:lnTo>
                    <a:pt x="4004310" y="83058"/>
                  </a:lnTo>
                  <a:lnTo>
                    <a:pt x="4004310" y="0"/>
                  </a:lnTo>
                  <a:close/>
                </a:path>
              </a:pathLst>
            </a:custGeom>
            <a:solidFill>
              <a:srgbClr val="C5B783"/>
            </a:solidFill>
          </p:spPr>
          <p:txBody>
            <a:bodyPr wrap="square" lIns="0" tIns="0" rIns="0" bIns="0" rtlCol="0"/>
            <a:lstStyle/>
            <a:p>
              <a:endParaRPr/>
            </a:p>
          </p:txBody>
        </p:sp>
        <p:sp>
          <p:nvSpPr>
            <p:cNvPr id="8" name="object 8"/>
            <p:cNvSpPr/>
            <p:nvPr/>
          </p:nvSpPr>
          <p:spPr>
            <a:xfrm>
              <a:off x="4004309" y="691895"/>
              <a:ext cx="4093210" cy="83185"/>
            </a:xfrm>
            <a:custGeom>
              <a:avLst/>
              <a:gdLst/>
              <a:ahLst/>
              <a:cxnLst/>
              <a:rect l="l" t="t" r="r" b="b"/>
              <a:pathLst>
                <a:path w="4093209" h="83184">
                  <a:moveTo>
                    <a:pt x="4092702" y="0"/>
                  </a:moveTo>
                  <a:lnTo>
                    <a:pt x="0" y="0"/>
                  </a:lnTo>
                  <a:lnTo>
                    <a:pt x="0" y="83058"/>
                  </a:lnTo>
                  <a:lnTo>
                    <a:pt x="4092702" y="83058"/>
                  </a:lnTo>
                  <a:lnTo>
                    <a:pt x="4092702" y="0"/>
                  </a:lnTo>
                  <a:close/>
                </a:path>
              </a:pathLst>
            </a:custGeom>
            <a:solidFill>
              <a:srgbClr val="CF7D00"/>
            </a:solidFill>
          </p:spPr>
          <p:txBody>
            <a:bodyPr wrap="square" lIns="0" tIns="0" rIns="0" bIns="0" rtlCol="0"/>
            <a:lstStyle/>
            <a:p>
              <a:endParaRPr/>
            </a:p>
          </p:txBody>
        </p:sp>
        <p:sp>
          <p:nvSpPr>
            <p:cNvPr id="9" name="object 9"/>
            <p:cNvSpPr/>
            <p:nvPr/>
          </p:nvSpPr>
          <p:spPr>
            <a:xfrm>
              <a:off x="8097011" y="691895"/>
              <a:ext cx="4093210" cy="83185"/>
            </a:xfrm>
            <a:custGeom>
              <a:avLst/>
              <a:gdLst/>
              <a:ahLst/>
              <a:cxnLst/>
              <a:rect l="l" t="t" r="r" b="b"/>
              <a:pathLst>
                <a:path w="4093209" h="83184">
                  <a:moveTo>
                    <a:pt x="4092702" y="0"/>
                  </a:moveTo>
                  <a:lnTo>
                    <a:pt x="0" y="0"/>
                  </a:lnTo>
                  <a:lnTo>
                    <a:pt x="0" y="83058"/>
                  </a:lnTo>
                  <a:lnTo>
                    <a:pt x="4092702" y="83058"/>
                  </a:lnTo>
                  <a:lnTo>
                    <a:pt x="4092702" y="0"/>
                  </a:lnTo>
                  <a:close/>
                </a:path>
              </a:pathLst>
            </a:custGeom>
            <a:solidFill>
              <a:srgbClr val="789D48"/>
            </a:solidFill>
          </p:spPr>
          <p:txBody>
            <a:bodyPr wrap="square" lIns="0" tIns="0" rIns="0" bIns="0" rtlCol="0"/>
            <a:lstStyle/>
            <a:p>
              <a:endParaRPr/>
            </a:p>
          </p:txBody>
        </p:sp>
      </p:grpSp>
      <p:sp>
        <p:nvSpPr>
          <p:cNvPr id="10" name="object 10"/>
          <p:cNvSpPr txBox="1"/>
          <p:nvPr/>
        </p:nvSpPr>
        <p:spPr>
          <a:xfrm>
            <a:off x="838200" y="1618126"/>
            <a:ext cx="10668000" cy="3893374"/>
          </a:xfrm>
          <a:prstGeom prst="rect">
            <a:avLst/>
          </a:prstGeom>
        </p:spPr>
        <p:txBody>
          <a:bodyPr vert="horz" wrap="square" lIns="0" tIns="12700" rIns="0" bIns="0" rtlCol="0">
            <a:spAutoFit/>
          </a:bodyPr>
          <a:lstStyle/>
          <a:p>
            <a:pPr marL="12700" marR="5080">
              <a:lnSpc>
                <a:spcPct val="100000"/>
              </a:lnSpc>
              <a:spcBef>
                <a:spcPts val="100"/>
              </a:spcBef>
            </a:pPr>
            <a:r>
              <a:rPr sz="2800" b="1" dirty="0">
                <a:latin typeface="Calibri"/>
                <a:cs typeface="Calibri"/>
              </a:rPr>
              <a:t>If</a:t>
            </a:r>
            <a:r>
              <a:rPr sz="2800" b="1" spc="-15" dirty="0">
                <a:latin typeface="Calibri"/>
                <a:cs typeface="Calibri"/>
              </a:rPr>
              <a:t> </a:t>
            </a:r>
            <a:r>
              <a:rPr sz="2800" b="1" dirty="0">
                <a:latin typeface="Calibri"/>
                <a:cs typeface="Calibri"/>
              </a:rPr>
              <a:t>there</a:t>
            </a:r>
            <a:r>
              <a:rPr sz="2800" b="1" spc="-35" dirty="0">
                <a:latin typeface="Calibri"/>
                <a:cs typeface="Calibri"/>
              </a:rPr>
              <a:t> </a:t>
            </a:r>
            <a:r>
              <a:rPr sz="2800" b="1" dirty="0">
                <a:latin typeface="Calibri"/>
                <a:cs typeface="Calibri"/>
              </a:rPr>
              <a:t>are</a:t>
            </a:r>
            <a:r>
              <a:rPr sz="2800" b="1" spc="-25" dirty="0">
                <a:latin typeface="Calibri"/>
                <a:cs typeface="Calibri"/>
              </a:rPr>
              <a:t> </a:t>
            </a:r>
            <a:r>
              <a:rPr sz="2800" b="1" dirty="0">
                <a:latin typeface="Calibri"/>
                <a:cs typeface="Calibri"/>
              </a:rPr>
              <a:t>additional</a:t>
            </a:r>
            <a:r>
              <a:rPr sz="2800" b="1" spc="-25" dirty="0">
                <a:latin typeface="Calibri"/>
                <a:cs typeface="Calibri"/>
              </a:rPr>
              <a:t> </a:t>
            </a:r>
            <a:r>
              <a:rPr sz="2800" b="1" dirty="0">
                <a:latin typeface="Calibri"/>
                <a:cs typeface="Calibri"/>
              </a:rPr>
              <a:t>questions</a:t>
            </a:r>
            <a:r>
              <a:rPr sz="2800" b="1" spc="-55" dirty="0">
                <a:latin typeface="Calibri"/>
                <a:cs typeface="Calibri"/>
              </a:rPr>
              <a:t> </a:t>
            </a:r>
            <a:r>
              <a:rPr sz="2800" b="1" dirty="0">
                <a:latin typeface="Calibri"/>
                <a:cs typeface="Calibri"/>
              </a:rPr>
              <a:t>after</a:t>
            </a:r>
            <a:r>
              <a:rPr sz="2800" b="1" spc="-10" dirty="0">
                <a:latin typeface="Calibri"/>
                <a:cs typeface="Calibri"/>
              </a:rPr>
              <a:t> using </a:t>
            </a:r>
            <a:r>
              <a:rPr sz="2800" b="1" dirty="0">
                <a:latin typeface="Calibri"/>
                <a:cs typeface="Calibri"/>
              </a:rPr>
              <a:t>BenefitsCal,</a:t>
            </a:r>
            <a:r>
              <a:rPr sz="2800" b="1" spc="-45" dirty="0">
                <a:latin typeface="Calibri"/>
                <a:cs typeface="Calibri"/>
              </a:rPr>
              <a:t> </a:t>
            </a:r>
            <a:r>
              <a:rPr sz="2800" b="1" dirty="0">
                <a:latin typeface="Calibri"/>
                <a:cs typeface="Calibri"/>
              </a:rPr>
              <a:t>provider</a:t>
            </a:r>
            <a:r>
              <a:rPr sz="2800" b="1" spc="-45" dirty="0">
                <a:latin typeface="Calibri"/>
                <a:cs typeface="Calibri"/>
              </a:rPr>
              <a:t> </a:t>
            </a:r>
            <a:r>
              <a:rPr sz="2800" b="1" dirty="0">
                <a:latin typeface="Calibri"/>
                <a:cs typeface="Calibri"/>
              </a:rPr>
              <a:t>agencies</a:t>
            </a:r>
            <a:r>
              <a:rPr sz="2800" b="1" spc="-40" dirty="0">
                <a:latin typeface="Calibri"/>
                <a:cs typeface="Calibri"/>
              </a:rPr>
              <a:t> </a:t>
            </a:r>
            <a:r>
              <a:rPr sz="2800" b="1" dirty="0">
                <a:latin typeface="Calibri"/>
                <a:cs typeface="Calibri"/>
              </a:rPr>
              <a:t>may</a:t>
            </a:r>
            <a:r>
              <a:rPr sz="2800" b="1" spc="-10" dirty="0">
                <a:latin typeface="Calibri"/>
                <a:cs typeface="Calibri"/>
              </a:rPr>
              <a:t> </a:t>
            </a:r>
            <a:r>
              <a:rPr sz="2800" b="1" dirty="0">
                <a:latin typeface="Calibri"/>
                <a:cs typeface="Calibri"/>
              </a:rPr>
              <a:t>also</a:t>
            </a:r>
            <a:r>
              <a:rPr sz="2800" b="1" spc="-15" dirty="0">
                <a:latin typeface="Calibri"/>
                <a:cs typeface="Calibri"/>
              </a:rPr>
              <a:t> </a:t>
            </a:r>
            <a:r>
              <a:rPr sz="2800" b="1" dirty="0">
                <a:latin typeface="Calibri"/>
                <a:cs typeface="Calibri"/>
              </a:rPr>
              <a:t>contact</a:t>
            </a:r>
            <a:r>
              <a:rPr sz="2800" b="1" spc="-30" dirty="0">
                <a:latin typeface="Calibri"/>
                <a:cs typeface="Calibri"/>
              </a:rPr>
              <a:t> </a:t>
            </a:r>
            <a:r>
              <a:rPr sz="2800" b="1" spc="-20" dirty="0">
                <a:latin typeface="Calibri"/>
                <a:cs typeface="Calibri"/>
              </a:rPr>
              <a:t>SAPC </a:t>
            </a:r>
            <a:r>
              <a:rPr sz="2800" b="1" dirty="0">
                <a:latin typeface="Calibri"/>
                <a:cs typeface="Calibri"/>
              </a:rPr>
              <a:t>to</a:t>
            </a:r>
            <a:r>
              <a:rPr sz="2800" b="1" spc="-10" dirty="0">
                <a:latin typeface="Calibri"/>
                <a:cs typeface="Calibri"/>
              </a:rPr>
              <a:t> </a:t>
            </a:r>
            <a:r>
              <a:rPr sz="2800" b="1" dirty="0">
                <a:latin typeface="Calibri"/>
                <a:cs typeface="Calibri"/>
              </a:rPr>
              <a:t>verify</a:t>
            </a:r>
            <a:r>
              <a:rPr sz="2800" b="1" spc="-25" dirty="0">
                <a:latin typeface="Calibri"/>
                <a:cs typeface="Calibri"/>
              </a:rPr>
              <a:t> </a:t>
            </a:r>
            <a:r>
              <a:rPr sz="2800" b="1" dirty="0">
                <a:latin typeface="Calibri"/>
                <a:cs typeface="Calibri"/>
              </a:rPr>
              <a:t>the</a:t>
            </a:r>
            <a:r>
              <a:rPr sz="2800" b="1" spc="-15" dirty="0">
                <a:latin typeface="Calibri"/>
                <a:cs typeface="Calibri"/>
              </a:rPr>
              <a:t> </a:t>
            </a:r>
            <a:r>
              <a:rPr sz="2800" b="1" dirty="0">
                <a:latin typeface="Calibri"/>
                <a:cs typeface="Calibri"/>
              </a:rPr>
              <a:t>information</a:t>
            </a:r>
            <a:r>
              <a:rPr sz="2800" b="1" spc="-35" dirty="0">
                <a:latin typeface="Calibri"/>
                <a:cs typeface="Calibri"/>
              </a:rPr>
              <a:t> </a:t>
            </a:r>
            <a:r>
              <a:rPr sz="2800" b="1" dirty="0">
                <a:latin typeface="Calibri"/>
                <a:cs typeface="Calibri"/>
              </a:rPr>
              <a:t>using</a:t>
            </a:r>
            <a:r>
              <a:rPr sz="2800" b="1" spc="-50" dirty="0">
                <a:latin typeface="Calibri"/>
                <a:cs typeface="Calibri"/>
              </a:rPr>
              <a:t> </a:t>
            </a:r>
            <a:r>
              <a:rPr sz="2800" b="1" dirty="0">
                <a:latin typeface="Calibri"/>
                <a:cs typeface="Calibri"/>
              </a:rPr>
              <a:t>the</a:t>
            </a:r>
            <a:r>
              <a:rPr sz="2800" b="1" spc="-20" dirty="0">
                <a:latin typeface="Calibri"/>
                <a:cs typeface="Calibri"/>
              </a:rPr>
              <a:t> </a:t>
            </a:r>
            <a:r>
              <a:rPr sz="2800" b="1" spc="-10" dirty="0">
                <a:latin typeface="Calibri"/>
                <a:cs typeface="Calibri"/>
              </a:rPr>
              <a:t>MEDS/MEDSLITE </a:t>
            </a:r>
            <a:r>
              <a:rPr sz="2800" b="1" dirty="0">
                <a:latin typeface="Calibri"/>
                <a:cs typeface="Calibri"/>
              </a:rPr>
              <a:t>systems.</a:t>
            </a:r>
            <a:r>
              <a:rPr sz="2800" b="1" spc="-25" dirty="0">
                <a:latin typeface="Calibri"/>
                <a:cs typeface="Calibri"/>
              </a:rPr>
              <a:t> </a:t>
            </a:r>
            <a:endParaRPr lang="en-US" sz="2800" b="1" spc="-25" dirty="0">
              <a:latin typeface="Calibri"/>
              <a:cs typeface="Calibri"/>
            </a:endParaRPr>
          </a:p>
          <a:p>
            <a:pPr marL="12700" marR="5080">
              <a:lnSpc>
                <a:spcPct val="100000"/>
              </a:lnSpc>
              <a:spcBef>
                <a:spcPts val="100"/>
              </a:spcBef>
            </a:pPr>
            <a:endParaRPr lang="en-US" sz="2800" b="1" spc="-25" dirty="0">
              <a:latin typeface="Calibri"/>
              <a:cs typeface="Calibri"/>
            </a:endParaRPr>
          </a:p>
          <a:p>
            <a:pPr marL="12700" marR="5080">
              <a:spcBef>
                <a:spcPts val="100"/>
              </a:spcBef>
            </a:pPr>
            <a:r>
              <a:rPr sz="2800" b="1" dirty="0">
                <a:latin typeface="Calibri"/>
                <a:cs typeface="Calibri"/>
              </a:rPr>
              <a:t>For</a:t>
            </a:r>
            <a:r>
              <a:rPr sz="2800" b="1" spc="-45" dirty="0">
                <a:latin typeface="Calibri"/>
                <a:cs typeface="Calibri"/>
              </a:rPr>
              <a:t> </a:t>
            </a:r>
            <a:r>
              <a:rPr sz="2800" b="1" dirty="0">
                <a:latin typeface="Calibri"/>
                <a:cs typeface="Calibri"/>
              </a:rPr>
              <a:t>assistance,</a:t>
            </a:r>
            <a:r>
              <a:rPr sz="2800" b="1" spc="-15" dirty="0">
                <a:latin typeface="Calibri"/>
                <a:cs typeface="Calibri"/>
              </a:rPr>
              <a:t> </a:t>
            </a:r>
            <a:r>
              <a:rPr sz="2800" b="1" spc="-20" dirty="0">
                <a:latin typeface="Calibri"/>
                <a:cs typeface="Calibri"/>
              </a:rPr>
              <a:t>email</a:t>
            </a:r>
            <a:r>
              <a:rPr lang="en-US" sz="2800" dirty="0">
                <a:latin typeface="Calibri"/>
                <a:cs typeface="Calibri"/>
              </a:rPr>
              <a:t> </a:t>
            </a:r>
            <a:r>
              <a:rPr sz="2800" b="1" u="sng" spc="-10" dirty="0">
                <a:solidFill>
                  <a:srgbClr val="0000FF"/>
                </a:solidFill>
                <a:uFill>
                  <a:solidFill>
                    <a:srgbClr val="0000FF"/>
                  </a:solidFill>
                </a:uFill>
                <a:latin typeface="Calibri"/>
                <a:cs typeface="Calibri"/>
                <a:hlinkClick r:id="rId6"/>
              </a:rPr>
              <a:t>DPH-SAPC-</a:t>
            </a:r>
            <a:r>
              <a:rPr sz="2800" b="1" u="sng" dirty="0">
                <a:solidFill>
                  <a:srgbClr val="0000FF"/>
                </a:solidFill>
                <a:uFill>
                  <a:solidFill>
                    <a:srgbClr val="0000FF"/>
                  </a:solidFill>
                </a:uFill>
                <a:latin typeface="Calibri"/>
                <a:cs typeface="Calibri"/>
                <a:hlinkClick r:id="rId6"/>
              </a:rPr>
              <a:t>EST@ph.lacounty.gov</a:t>
            </a:r>
            <a:r>
              <a:rPr sz="2800" b="1" u="none" spc="-30" dirty="0">
                <a:solidFill>
                  <a:srgbClr val="0000FF"/>
                </a:solidFill>
                <a:latin typeface="Calibri"/>
                <a:cs typeface="Calibri"/>
              </a:rPr>
              <a:t> </a:t>
            </a:r>
            <a:r>
              <a:rPr sz="2800" b="1" u="none" dirty="0">
                <a:latin typeface="Calibri"/>
                <a:cs typeface="Calibri"/>
              </a:rPr>
              <a:t>and</a:t>
            </a:r>
            <a:r>
              <a:rPr sz="2800" b="1" u="none" spc="-25" dirty="0">
                <a:latin typeface="Calibri"/>
                <a:cs typeface="Calibri"/>
              </a:rPr>
              <a:t> </a:t>
            </a:r>
            <a:r>
              <a:rPr lang="en-US" sz="2800" b="1" spc="-25" dirty="0">
                <a:latin typeface="Calibri"/>
                <a:cs typeface="Calibri"/>
              </a:rPr>
              <a:t>include the following information in an </a:t>
            </a:r>
            <a:r>
              <a:rPr lang="en-US" sz="2800" b="1" spc="-25" dirty="0">
                <a:solidFill>
                  <a:srgbClr val="FF0000"/>
                </a:solidFill>
                <a:latin typeface="Calibri"/>
                <a:cs typeface="Calibri"/>
              </a:rPr>
              <a:t>encrypted</a:t>
            </a:r>
            <a:r>
              <a:rPr lang="en-US" sz="2800" b="1" spc="-25" dirty="0">
                <a:latin typeface="Calibri"/>
                <a:cs typeface="Calibri"/>
              </a:rPr>
              <a:t> email:</a:t>
            </a:r>
          </a:p>
          <a:p>
            <a:pPr marL="12700" marR="5080">
              <a:spcBef>
                <a:spcPts val="100"/>
              </a:spcBef>
            </a:pPr>
            <a:endParaRPr lang="en-US" sz="2800" b="1" spc="-25" dirty="0">
              <a:latin typeface="Calibri"/>
              <a:cs typeface="Calibri"/>
            </a:endParaRPr>
          </a:p>
          <a:p>
            <a:pPr marL="12700" marR="5080">
              <a:spcBef>
                <a:spcPts val="100"/>
              </a:spcBef>
            </a:pPr>
            <a:r>
              <a:rPr lang="en-US" sz="2800" b="1" spc="-25" dirty="0">
                <a:latin typeface="Calibri"/>
                <a:cs typeface="Calibri"/>
              </a:rPr>
              <a:t>        Client name, client PCNX ID, date of birth, the SSN/CIN, if available.</a:t>
            </a:r>
          </a:p>
          <a:p>
            <a:pPr marL="12700" marR="5080">
              <a:lnSpc>
                <a:spcPct val="100000"/>
              </a:lnSpc>
              <a:spcBef>
                <a:spcPts val="100"/>
              </a:spcBef>
            </a:pPr>
            <a:endParaRPr sz="2400" dirty="0">
              <a:latin typeface="Calibri"/>
              <a:cs typeface="Calibri"/>
            </a:endParaRPr>
          </a:p>
        </p:txBody>
      </p:sp>
      <p:sp>
        <p:nvSpPr>
          <p:cNvPr id="11" name="Slide Number Placeholder 10">
            <a:extLst>
              <a:ext uri="{FF2B5EF4-FFF2-40B4-BE49-F238E27FC236}">
                <a16:creationId xmlns:a16="http://schemas.microsoft.com/office/drawing/2014/main" id="{58A32F78-64FC-4527-9497-553A679E39D9}"/>
              </a:ext>
            </a:extLst>
          </p:cNvPr>
          <p:cNvSpPr>
            <a:spLocks noGrp="1"/>
          </p:cNvSpPr>
          <p:nvPr>
            <p:ph type="sldNum" sz="quarter" idx="7"/>
          </p:nvPr>
        </p:nvSpPr>
        <p:spPr/>
        <p:txBody>
          <a:bodyPr/>
          <a:lstStyle/>
          <a:p>
            <a:fld id="{B6F15528-21DE-4FAA-801E-634DDDAF4B2B}" type="slidenum">
              <a:rPr lang="en-US" smtClean="0"/>
              <a:t>44</a:t>
            </a:fld>
            <a:endParaRPr lang="en-US"/>
          </a:p>
        </p:txBody>
      </p:sp>
    </p:spTree>
    <p:extLst>
      <p:ext uri="{BB962C8B-B14F-4D97-AF65-F5344CB8AC3E}">
        <p14:creationId xmlns:p14="http://schemas.microsoft.com/office/powerpoint/2010/main" val="8369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65480"/>
            <a:chOff x="0" y="0"/>
            <a:chExt cx="12192000" cy="665480"/>
          </a:xfrm>
        </p:grpSpPr>
        <p:pic>
          <p:nvPicPr>
            <p:cNvPr id="3" name="object 3"/>
            <p:cNvPicPr/>
            <p:nvPr/>
          </p:nvPicPr>
          <p:blipFill>
            <a:blip r:embed="rId2" cstate="print"/>
            <a:stretch>
              <a:fillRect/>
            </a:stretch>
          </p:blipFill>
          <p:spPr>
            <a:xfrm>
              <a:off x="0" y="0"/>
              <a:ext cx="12192000" cy="579742"/>
            </a:xfrm>
            <a:prstGeom prst="rect">
              <a:avLst/>
            </a:prstGeom>
          </p:spPr>
        </p:pic>
        <p:pic>
          <p:nvPicPr>
            <p:cNvPr id="4" name="object 4"/>
            <p:cNvPicPr/>
            <p:nvPr/>
          </p:nvPicPr>
          <p:blipFill>
            <a:blip r:embed="rId3" cstate="print"/>
            <a:stretch>
              <a:fillRect/>
            </a:stretch>
          </p:blipFill>
          <p:spPr>
            <a:xfrm>
              <a:off x="9597263" y="81559"/>
              <a:ext cx="1986613" cy="479894"/>
            </a:xfrm>
            <a:prstGeom prst="rect">
              <a:avLst/>
            </a:prstGeom>
          </p:spPr>
        </p:pic>
        <p:sp>
          <p:nvSpPr>
            <p:cNvPr id="5" name="object 5"/>
            <p:cNvSpPr/>
            <p:nvPr/>
          </p:nvSpPr>
          <p:spPr>
            <a:xfrm>
              <a:off x="0" y="581659"/>
              <a:ext cx="4004310" cy="83820"/>
            </a:xfrm>
            <a:custGeom>
              <a:avLst/>
              <a:gdLst/>
              <a:ahLst/>
              <a:cxnLst/>
              <a:rect l="l" t="t" r="r" b="b"/>
              <a:pathLst>
                <a:path w="4004310" h="83820">
                  <a:moveTo>
                    <a:pt x="0" y="83426"/>
                  </a:moveTo>
                  <a:lnTo>
                    <a:pt x="4004119" y="83426"/>
                  </a:lnTo>
                  <a:lnTo>
                    <a:pt x="4004119" y="0"/>
                  </a:lnTo>
                  <a:lnTo>
                    <a:pt x="0" y="0"/>
                  </a:lnTo>
                  <a:lnTo>
                    <a:pt x="0" y="83426"/>
                  </a:lnTo>
                  <a:close/>
                </a:path>
              </a:pathLst>
            </a:custGeom>
            <a:solidFill>
              <a:srgbClr val="C5B783"/>
            </a:solidFill>
          </p:spPr>
          <p:txBody>
            <a:bodyPr wrap="square" lIns="0" tIns="0" rIns="0" bIns="0" rtlCol="0"/>
            <a:lstStyle/>
            <a:p>
              <a:endParaRPr/>
            </a:p>
          </p:txBody>
        </p:sp>
        <p:sp>
          <p:nvSpPr>
            <p:cNvPr id="6" name="object 6"/>
            <p:cNvSpPr/>
            <p:nvPr/>
          </p:nvSpPr>
          <p:spPr>
            <a:xfrm>
              <a:off x="4004119" y="581659"/>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CF7E00"/>
            </a:solidFill>
          </p:spPr>
          <p:txBody>
            <a:bodyPr wrap="square" lIns="0" tIns="0" rIns="0" bIns="0" rtlCol="0"/>
            <a:lstStyle/>
            <a:p>
              <a:endParaRPr/>
            </a:p>
          </p:txBody>
        </p:sp>
        <p:sp>
          <p:nvSpPr>
            <p:cNvPr id="7" name="object 7"/>
            <p:cNvSpPr/>
            <p:nvPr/>
          </p:nvSpPr>
          <p:spPr>
            <a:xfrm>
              <a:off x="8096999" y="581659"/>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789D49"/>
            </a:solidFill>
          </p:spPr>
          <p:txBody>
            <a:bodyPr wrap="square" lIns="0" tIns="0" rIns="0" bIns="0" rtlCol="0"/>
            <a:lstStyle/>
            <a:p>
              <a:endParaRPr/>
            </a:p>
          </p:txBody>
        </p:sp>
      </p:grpSp>
      <p:grpSp>
        <p:nvGrpSpPr>
          <p:cNvPr id="8" name="object 8"/>
          <p:cNvGrpSpPr/>
          <p:nvPr/>
        </p:nvGrpSpPr>
        <p:grpSpPr>
          <a:xfrm>
            <a:off x="0" y="1955800"/>
            <a:ext cx="12192635" cy="3943985"/>
            <a:chOff x="0" y="1955800"/>
            <a:chExt cx="12192635" cy="3943985"/>
          </a:xfrm>
        </p:grpSpPr>
        <p:pic>
          <p:nvPicPr>
            <p:cNvPr id="9" name="object 9"/>
            <p:cNvPicPr/>
            <p:nvPr/>
          </p:nvPicPr>
          <p:blipFill>
            <a:blip r:embed="rId4" cstate="print"/>
            <a:stretch>
              <a:fillRect/>
            </a:stretch>
          </p:blipFill>
          <p:spPr>
            <a:xfrm>
              <a:off x="0" y="1955800"/>
              <a:ext cx="12189891" cy="101600"/>
            </a:xfrm>
            <a:prstGeom prst="rect">
              <a:avLst/>
            </a:prstGeom>
          </p:spPr>
        </p:pic>
        <p:pic>
          <p:nvPicPr>
            <p:cNvPr id="10" name="object 10"/>
            <p:cNvPicPr/>
            <p:nvPr/>
          </p:nvPicPr>
          <p:blipFill>
            <a:blip r:embed="rId5" cstate="print"/>
            <a:stretch>
              <a:fillRect/>
            </a:stretch>
          </p:blipFill>
          <p:spPr>
            <a:xfrm>
              <a:off x="0" y="1955800"/>
              <a:ext cx="12192000" cy="3943438"/>
            </a:xfrm>
            <a:prstGeom prst="rect">
              <a:avLst/>
            </a:prstGeom>
          </p:spPr>
        </p:pic>
        <p:pic>
          <p:nvPicPr>
            <p:cNvPr id="11" name="object 11"/>
            <p:cNvPicPr/>
            <p:nvPr/>
          </p:nvPicPr>
          <p:blipFill>
            <a:blip r:embed="rId6" cstate="print"/>
            <a:stretch>
              <a:fillRect/>
            </a:stretch>
          </p:blipFill>
          <p:spPr>
            <a:xfrm>
              <a:off x="8605964" y="2527300"/>
              <a:ext cx="3586048" cy="3266045"/>
            </a:xfrm>
            <a:prstGeom prst="rect">
              <a:avLst/>
            </a:prstGeom>
          </p:spPr>
        </p:pic>
        <p:sp>
          <p:nvSpPr>
            <p:cNvPr id="12" name="object 12"/>
            <p:cNvSpPr/>
            <p:nvPr/>
          </p:nvSpPr>
          <p:spPr>
            <a:xfrm>
              <a:off x="1" y="2044701"/>
              <a:ext cx="12190095" cy="25400"/>
            </a:xfrm>
            <a:custGeom>
              <a:avLst/>
              <a:gdLst/>
              <a:ahLst/>
              <a:cxnLst/>
              <a:rect l="l" t="t" r="r" b="b"/>
              <a:pathLst>
                <a:path w="12190095" h="25400">
                  <a:moveTo>
                    <a:pt x="0" y="25400"/>
                  </a:moveTo>
                  <a:lnTo>
                    <a:pt x="12189879" y="25400"/>
                  </a:lnTo>
                  <a:lnTo>
                    <a:pt x="12189879" y="0"/>
                  </a:lnTo>
                  <a:lnTo>
                    <a:pt x="0" y="0"/>
                  </a:lnTo>
                  <a:lnTo>
                    <a:pt x="0" y="25400"/>
                  </a:lnTo>
                  <a:close/>
                </a:path>
              </a:pathLst>
            </a:custGeom>
            <a:solidFill>
              <a:srgbClr val="EDB011"/>
            </a:solidFill>
          </p:spPr>
          <p:txBody>
            <a:bodyPr wrap="square" lIns="0" tIns="0" rIns="0" bIns="0" rtlCol="0"/>
            <a:lstStyle/>
            <a:p>
              <a:endParaRPr/>
            </a:p>
          </p:txBody>
        </p:sp>
        <p:sp>
          <p:nvSpPr>
            <p:cNvPr id="13" name="object 13"/>
            <p:cNvSpPr/>
            <p:nvPr/>
          </p:nvSpPr>
          <p:spPr>
            <a:xfrm>
              <a:off x="2117" y="5691746"/>
              <a:ext cx="12190095" cy="0"/>
            </a:xfrm>
            <a:custGeom>
              <a:avLst/>
              <a:gdLst/>
              <a:ahLst/>
              <a:cxnLst/>
              <a:rect l="l" t="t" r="r" b="b"/>
              <a:pathLst>
                <a:path w="12190095">
                  <a:moveTo>
                    <a:pt x="0" y="0"/>
                  </a:moveTo>
                  <a:lnTo>
                    <a:pt x="12189879" y="0"/>
                  </a:lnTo>
                </a:path>
              </a:pathLst>
            </a:custGeom>
            <a:ln w="25400">
              <a:solidFill>
                <a:srgbClr val="EDB011"/>
              </a:solidFill>
            </a:ln>
          </p:spPr>
          <p:txBody>
            <a:bodyPr wrap="square" lIns="0" tIns="0" rIns="0" bIns="0" rtlCol="0"/>
            <a:lstStyle/>
            <a:p>
              <a:endParaRPr/>
            </a:p>
          </p:txBody>
        </p:sp>
      </p:grpSp>
      <p:sp>
        <p:nvSpPr>
          <p:cNvPr id="17" name="TextBox 16">
            <a:extLst>
              <a:ext uri="{FF2B5EF4-FFF2-40B4-BE49-F238E27FC236}">
                <a16:creationId xmlns:a16="http://schemas.microsoft.com/office/drawing/2014/main" id="{B86897B4-E1A5-375C-14BD-2A7C1A74E040}"/>
              </a:ext>
            </a:extLst>
          </p:cNvPr>
          <p:cNvSpPr txBox="1"/>
          <p:nvPr/>
        </p:nvSpPr>
        <p:spPr>
          <a:xfrm>
            <a:off x="3044940" y="3406557"/>
            <a:ext cx="6100010" cy="584775"/>
          </a:xfrm>
          <a:prstGeom prst="rect">
            <a:avLst/>
          </a:prstGeom>
          <a:noFill/>
        </p:spPr>
        <p:txBody>
          <a:bodyPr wrap="square">
            <a:spAutoFit/>
          </a:bodyPr>
          <a:lstStyle/>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SAPC Referral Process</a:t>
            </a:r>
          </a:p>
        </p:txBody>
      </p:sp>
      <p:sp>
        <p:nvSpPr>
          <p:cNvPr id="14" name="Slide Number Placeholder 13">
            <a:extLst>
              <a:ext uri="{FF2B5EF4-FFF2-40B4-BE49-F238E27FC236}">
                <a16:creationId xmlns:a16="http://schemas.microsoft.com/office/drawing/2014/main" id="{091C0827-D571-561D-2794-DE037C165339}"/>
              </a:ext>
            </a:extLst>
          </p:cNvPr>
          <p:cNvSpPr>
            <a:spLocks noGrp="1"/>
          </p:cNvSpPr>
          <p:nvPr>
            <p:ph type="sldNum" sz="quarter" idx="7"/>
          </p:nvPr>
        </p:nvSpPr>
        <p:spPr>
          <a:xfrm>
            <a:off x="8779716" y="6329702"/>
            <a:ext cx="2804160" cy="342900"/>
          </a:xfrm>
        </p:spPr>
        <p:txBody>
          <a:bodyPr/>
          <a:lstStyle/>
          <a:p>
            <a:fld id="{B6F15528-21DE-4FAA-801E-634DDDAF4B2B}" type="slidenum">
              <a:rPr lang="en-US" smtClean="0"/>
              <a:t>45</a:t>
            </a:fld>
            <a:endParaRPr lang="en-US" dirty="0"/>
          </a:p>
        </p:txBody>
      </p:sp>
    </p:spTree>
    <p:extLst>
      <p:ext uri="{BB962C8B-B14F-4D97-AF65-F5344CB8AC3E}">
        <p14:creationId xmlns:p14="http://schemas.microsoft.com/office/powerpoint/2010/main" val="100363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65480"/>
            <a:chOff x="0" y="0"/>
            <a:chExt cx="12192000" cy="665480"/>
          </a:xfrm>
        </p:grpSpPr>
        <p:pic>
          <p:nvPicPr>
            <p:cNvPr id="3" name="object 3"/>
            <p:cNvPicPr/>
            <p:nvPr/>
          </p:nvPicPr>
          <p:blipFill>
            <a:blip r:embed="rId2" cstate="print"/>
            <a:stretch>
              <a:fillRect/>
            </a:stretch>
          </p:blipFill>
          <p:spPr>
            <a:xfrm>
              <a:off x="0" y="0"/>
              <a:ext cx="12192000" cy="579742"/>
            </a:xfrm>
            <a:prstGeom prst="rect">
              <a:avLst/>
            </a:prstGeom>
          </p:spPr>
        </p:pic>
        <p:pic>
          <p:nvPicPr>
            <p:cNvPr id="4" name="object 4"/>
            <p:cNvPicPr/>
            <p:nvPr/>
          </p:nvPicPr>
          <p:blipFill>
            <a:blip r:embed="rId3" cstate="print"/>
            <a:stretch>
              <a:fillRect/>
            </a:stretch>
          </p:blipFill>
          <p:spPr>
            <a:xfrm>
              <a:off x="9597263" y="81559"/>
              <a:ext cx="1986613" cy="479894"/>
            </a:xfrm>
            <a:prstGeom prst="rect">
              <a:avLst/>
            </a:prstGeom>
          </p:spPr>
        </p:pic>
        <p:sp>
          <p:nvSpPr>
            <p:cNvPr id="5" name="object 5"/>
            <p:cNvSpPr/>
            <p:nvPr/>
          </p:nvSpPr>
          <p:spPr>
            <a:xfrm>
              <a:off x="0" y="581659"/>
              <a:ext cx="4004310" cy="83820"/>
            </a:xfrm>
            <a:custGeom>
              <a:avLst/>
              <a:gdLst/>
              <a:ahLst/>
              <a:cxnLst/>
              <a:rect l="l" t="t" r="r" b="b"/>
              <a:pathLst>
                <a:path w="4004310" h="83820">
                  <a:moveTo>
                    <a:pt x="0" y="83426"/>
                  </a:moveTo>
                  <a:lnTo>
                    <a:pt x="4004119" y="83426"/>
                  </a:lnTo>
                  <a:lnTo>
                    <a:pt x="4004119" y="0"/>
                  </a:lnTo>
                  <a:lnTo>
                    <a:pt x="0" y="0"/>
                  </a:lnTo>
                  <a:lnTo>
                    <a:pt x="0" y="83426"/>
                  </a:lnTo>
                  <a:close/>
                </a:path>
              </a:pathLst>
            </a:custGeom>
            <a:solidFill>
              <a:srgbClr val="C5B783"/>
            </a:solidFill>
          </p:spPr>
          <p:txBody>
            <a:bodyPr wrap="square" lIns="0" tIns="0" rIns="0" bIns="0" rtlCol="0"/>
            <a:lstStyle/>
            <a:p>
              <a:endParaRPr/>
            </a:p>
          </p:txBody>
        </p:sp>
        <p:sp>
          <p:nvSpPr>
            <p:cNvPr id="6" name="object 6"/>
            <p:cNvSpPr/>
            <p:nvPr/>
          </p:nvSpPr>
          <p:spPr>
            <a:xfrm>
              <a:off x="4004119" y="581659"/>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CF7E00"/>
            </a:solidFill>
          </p:spPr>
          <p:txBody>
            <a:bodyPr wrap="square" lIns="0" tIns="0" rIns="0" bIns="0" rtlCol="0"/>
            <a:lstStyle/>
            <a:p>
              <a:endParaRPr/>
            </a:p>
          </p:txBody>
        </p:sp>
        <p:sp>
          <p:nvSpPr>
            <p:cNvPr id="7" name="object 7"/>
            <p:cNvSpPr/>
            <p:nvPr/>
          </p:nvSpPr>
          <p:spPr>
            <a:xfrm>
              <a:off x="8096999" y="581659"/>
              <a:ext cx="4093210" cy="83820"/>
            </a:xfrm>
            <a:custGeom>
              <a:avLst/>
              <a:gdLst/>
              <a:ahLst/>
              <a:cxnLst/>
              <a:rect l="l" t="t" r="r" b="b"/>
              <a:pathLst>
                <a:path w="4093209" h="83820">
                  <a:moveTo>
                    <a:pt x="4092879" y="0"/>
                  </a:moveTo>
                  <a:lnTo>
                    <a:pt x="0" y="0"/>
                  </a:lnTo>
                  <a:lnTo>
                    <a:pt x="0" y="83426"/>
                  </a:lnTo>
                  <a:lnTo>
                    <a:pt x="4092879" y="83426"/>
                  </a:lnTo>
                  <a:lnTo>
                    <a:pt x="4092879" y="0"/>
                  </a:lnTo>
                  <a:close/>
                </a:path>
              </a:pathLst>
            </a:custGeom>
            <a:solidFill>
              <a:srgbClr val="789D49"/>
            </a:solidFill>
          </p:spPr>
          <p:txBody>
            <a:bodyPr wrap="square" lIns="0" tIns="0" rIns="0" bIns="0" rtlCol="0"/>
            <a:lstStyle/>
            <a:p>
              <a:endParaRPr/>
            </a:p>
          </p:txBody>
        </p:sp>
      </p:grpSp>
      <p:sp>
        <p:nvSpPr>
          <p:cNvPr id="8" name="object 8" descr="$PPTXTitle"/>
          <p:cNvSpPr txBox="1">
            <a:spLocks noGrp="1"/>
          </p:cNvSpPr>
          <p:nvPr>
            <p:ph type="title"/>
          </p:nvPr>
        </p:nvSpPr>
        <p:spPr>
          <a:xfrm>
            <a:off x="294802" y="292410"/>
            <a:ext cx="3310705" cy="1003901"/>
          </a:xfrm>
          <a:prstGeom prst="rect">
            <a:avLst/>
          </a:prstGeom>
        </p:spPr>
        <p:txBody>
          <a:bodyPr vert="horz" wrap="square" lIns="0" tIns="567472" rIns="0" bIns="0" rtlCol="0">
            <a:spAutoFit/>
          </a:bodyPr>
          <a:lstStyle/>
          <a:p>
            <a:pPr marL="25400">
              <a:lnSpc>
                <a:spcPct val="100000"/>
              </a:lnSpc>
              <a:spcBef>
                <a:spcPts val="95"/>
              </a:spcBef>
            </a:pPr>
            <a:r>
              <a:rPr sz="2800" b="1" dirty="0">
                <a:latin typeface="Calibri"/>
                <a:cs typeface="Calibri"/>
              </a:rPr>
              <a:t>SAPC</a:t>
            </a:r>
            <a:r>
              <a:rPr sz="2800" b="1" spc="-95" dirty="0">
                <a:latin typeface="Calibri"/>
                <a:cs typeface="Calibri"/>
              </a:rPr>
              <a:t> </a:t>
            </a:r>
            <a:r>
              <a:rPr sz="2800" b="1" spc="-20" dirty="0">
                <a:latin typeface="Calibri"/>
                <a:cs typeface="Calibri"/>
              </a:rPr>
              <a:t>Referral</a:t>
            </a:r>
            <a:r>
              <a:rPr sz="2800" b="1" spc="-80" dirty="0">
                <a:latin typeface="Calibri"/>
                <a:cs typeface="Calibri"/>
              </a:rPr>
              <a:t> </a:t>
            </a:r>
            <a:r>
              <a:rPr sz="2800" b="1" spc="-10" dirty="0">
                <a:latin typeface="Calibri"/>
                <a:cs typeface="Calibri"/>
              </a:rPr>
              <a:t>Process</a:t>
            </a:r>
            <a:endParaRPr sz="2800" dirty="0">
              <a:latin typeface="Calibri"/>
              <a:cs typeface="Calibri"/>
            </a:endParaRPr>
          </a:p>
        </p:txBody>
      </p:sp>
      <p:pic>
        <p:nvPicPr>
          <p:cNvPr id="10" name="object 10"/>
          <p:cNvPicPr/>
          <p:nvPr/>
        </p:nvPicPr>
        <p:blipFill>
          <a:blip r:embed="rId4" cstate="print"/>
          <a:stretch>
            <a:fillRect/>
          </a:stretch>
        </p:blipFill>
        <p:spPr>
          <a:xfrm>
            <a:off x="3605506" y="762000"/>
            <a:ext cx="7824493" cy="5663628"/>
          </a:xfrm>
          <a:prstGeom prst="rect">
            <a:avLst/>
          </a:prstGeom>
        </p:spPr>
      </p:pic>
      <p:sp>
        <p:nvSpPr>
          <p:cNvPr id="11" name="Slide Number Placeholder 10">
            <a:extLst>
              <a:ext uri="{FF2B5EF4-FFF2-40B4-BE49-F238E27FC236}">
                <a16:creationId xmlns:a16="http://schemas.microsoft.com/office/drawing/2014/main" id="{E9BC25D9-C95D-56DF-3659-19C208CFAFF6}"/>
              </a:ext>
            </a:extLst>
          </p:cNvPr>
          <p:cNvSpPr>
            <a:spLocks noGrp="1"/>
          </p:cNvSpPr>
          <p:nvPr>
            <p:ph type="sldNum" sz="quarter" idx="7"/>
          </p:nvPr>
        </p:nvSpPr>
        <p:spPr>
          <a:xfrm>
            <a:off x="8779716" y="6402768"/>
            <a:ext cx="2804160" cy="342900"/>
          </a:xfrm>
        </p:spPr>
        <p:txBody>
          <a:bodyPr/>
          <a:lstStyle/>
          <a:p>
            <a:fld id="{B6F15528-21DE-4FAA-801E-634DDDAF4B2B}" type="slidenum">
              <a:rPr lang="en-US" smtClean="0"/>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633981"/>
            <a:chOff x="0" y="0"/>
            <a:chExt cx="12192000" cy="6633981"/>
          </a:xfrm>
        </p:grpSpPr>
        <p:pic>
          <p:nvPicPr>
            <p:cNvPr id="3" name="object 3"/>
            <p:cNvPicPr/>
            <p:nvPr/>
          </p:nvPicPr>
          <p:blipFill>
            <a:blip r:embed="rId2" cstate="print"/>
            <a:stretch>
              <a:fillRect/>
            </a:stretch>
          </p:blipFill>
          <p:spPr>
            <a:xfrm>
              <a:off x="0" y="0"/>
              <a:ext cx="12192000" cy="579742"/>
            </a:xfrm>
            <a:prstGeom prst="rect">
              <a:avLst/>
            </a:prstGeom>
          </p:spPr>
        </p:pic>
        <p:pic>
          <p:nvPicPr>
            <p:cNvPr id="4" name="object 4"/>
            <p:cNvPicPr/>
            <p:nvPr/>
          </p:nvPicPr>
          <p:blipFill>
            <a:blip r:embed="rId3" cstate="print"/>
            <a:stretch>
              <a:fillRect/>
            </a:stretch>
          </p:blipFill>
          <p:spPr>
            <a:xfrm>
              <a:off x="9597263" y="81559"/>
              <a:ext cx="1986613" cy="479894"/>
            </a:xfrm>
            <a:prstGeom prst="rect">
              <a:avLst/>
            </a:prstGeom>
          </p:spPr>
        </p:pic>
        <p:sp>
          <p:nvSpPr>
            <p:cNvPr id="5" name="object 5"/>
            <p:cNvSpPr/>
            <p:nvPr/>
          </p:nvSpPr>
          <p:spPr>
            <a:xfrm>
              <a:off x="0" y="581659"/>
              <a:ext cx="1524000" cy="83820"/>
            </a:xfrm>
            <a:custGeom>
              <a:avLst/>
              <a:gdLst/>
              <a:ahLst/>
              <a:cxnLst/>
              <a:rect l="l" t="t" r="r" b="b"/>
              <a:pathLst>
                <a:path w="1524000" h="83820">
                  <a:moveTo>
                    <a:pt x="0" y="83426"/>
                  </a:moveTo>
                  <a:lnTo>
                    <a:pt x="1524000" y="83426"/>
                  </a:lnTo>
                  <a:lnTo>
                    <a:pt x="1524000" y="0"/>
                  </a:lnTo>
                  <a:lnTo>
                    <a:pt x="0" y="0"/>
                  </a:lnTo>
                  <a:lnTo>
                    <a:pt x="0" y="83426"/>
                  </a:lnTo>
                  <a:close/>
                </a:path>
              </a:pathLst>
            </a:custGeom>
            <a:solidFill>
              <a:srgbClr val="C5B783"/>
            </a:solidFill>
          </p:spPr>
          <p:txBody>
            <a:bodyPr wrap="square" lIns="0" tIns="0" rIns="0" bIns="0" rtlCol="0"/>
            <a:lstStyle/>
            <a:p>
              <a:endParaRPr/>
            </a:p>
          </p:txBody>
        </p:sp>
        <p:sp>
          <p:nvSpPr>
            <p:cNvPr id="6" name="object 6"/>
            <p:cNvSpPr/>
            <p:nvPr/>
          </p:nvSpPr>
          <p:spPr>
            <a:xfrm>
              <a:off x="10684712" y="581659"/>
              <a:ext cx="1505585" cy="83820"/>
            </a:xfrm>
            <a:custGeom>
              <a:avLst/>
              <a:gdLst/>
              <a:ahLst/>
              <a:cxnLst/>
              <a:rect l="l" t="t" r="r" b="b"/>
              <a:pathLst>
                <a:path w="1505584" h="83820">
                  <a:moveTo>
                    <a:pt x="0" y="83426"/>
                  </a:moveTo>
                  <a:lnTo>
                    <a:pt x="1505165" y="83426"/>
                  </a:lnTo>
                  <a:lnTo>
                    <a:pt x="1505165" y="0"/>
                  </a:lnTo>
                  <a:lnTo>
                    <a:pt x="0" y="0"/>
                  </a:lnTo>
                  <a:lnTo>
                    <a:pt x="0" y="83426"/>
                  </a:lnTo>
                  <a:close/>
                </a:path>
              </a:pathLst>
            </a:custGeom>
            <a:solidFill>
              <a:srgbClr val="789D49"/>
            </a:solidFill>
          </p:spPr>
          <p:txBody>
            <a:bodyPr wrap="square" lIns="0" tIns="0" rIns="0" bIns="0" rtlCol="0"/>
            <a:lstStyle/>
            <a:p>
              <a:endParaRPr/>
            </a:p>
          </p:txBody>
        </p:sp>
        <p:sp>
          <p:nvSpPr>
            <p:cNvPr id="7" name="object 7"/>
            <p:cNvSpPr/>
            <p:nvPr/>
          </p:nvSpPr>
          <p:spPr>
            <a:xfrm>
              <a:off x="1069785" y="4825668"/>
              <a:ext cx="9161145" cy="1808313"/>
            </a:xfrm>
            <a:custGeom>
              <a:avLst/>
              <a:gdLst/>
              <a:ahLst/>
              <a:cxnLst/>
              <a:rect l="l" t="t" r="r" b="b"/>
              <a:pathLst>
                <a:path w="9161145" h="6858000">
                  <a:moveTo>
                    <a:pt x="9160713" y="0"/>
                  </a:moveTo>
                  <a:lnTo>
                    <a:pt x="0" y="0"/>
                  </a:lnTo>
                  <a:lnTo>
                    <a:pt x="0" y="6858000"/>
                  </a:lnTo>
                  <a:lnTo>
                    <a:pt x="9160713" y="6858000"/>
                  </a:lnTo>
                  <a:lnTo>
                    <a:pt x="9160713" y="0"/>
                  </a:lnTo>
                  <a:close/>
                </a:path>
              </a:pathLst>
            </a:custGeom>
            <a:solidFill>
              <a:srgbClr val="FFFFFF"/>
            </a:solidFill>
          </p:spPr>
          <p:txBody>
            <a:bodyPr wrap="square" lIns="0" tIns="0" rIns="0" bIns="0" rtlCol="0"/>
            <a:lstStyle/>
            <a:p>
              <a:endParaRPr/>
            </a:p>
          </p:txBody>
        </p:sp>
        <p:pic>
          <p:nvPicPr>
            <p:cNvPr id="8" name="object 8"/>
            <p:cNvPicPr/>
            <p:nvPr/>
          </p:nvPicPr>
          <p:blipFill>
            <a:blip r:embed="rId4" cstate="print"/>
            <a:stretch>
              <a:fillRect/>
            </a:stretch>
          </p:blipFill>
          <p:spPr>
            <a:xfrm>
              <a:off x="1953049" y="1381560"/>
              <a:ext cx="8209238" cy="3503079"/>
            </a:xfrm>
            <a:prstGeom prst="rect">
              <a:avLst/>
            </a:prstGeom>
          </p:spPr>
        </p:pic>
      </p:grpSp>
      <p:sp>
        <p:nvSpPr>
          <p:cNvPr id="9" name="object 9" descr="$PPTXTitle"/>
          <p:cNvSpPr txBox="1">
            <a:spLocks noGrp="1"/>
          </p:cNvSpPr>
          <p:nvPr>
            <p:ph type="title"/>
          </p:nvPr>
        </p:nvSpPr>
        <p:spPr>
          <a:xfrm>
            <a:off x="596785" y="661301"/>
            <a:ext cx="10840719" cy="1032929"/>
          </a:xfrm>
          <a:prstGeom prst="rect">
            <a:avLst/>
          </a:prstGeom>
        </p:spPr>
        <p:txBody>
          <a:bodyPr vert="horz" wrap="square" lIns="0" tIns="12700" rIns="0" bIns="0" rtlCol="0">
            <a:spAutoFit/>
          </a:bodyPr>
          <a:lstStyle/>
          <a:p>
            <a:pPr marL="2867660">
              <a:lnSpc>
                <a:spcPct val="100000"/>
              </a:lnSpc>
              <a:spcBef>
                <a:spcPts val="100"/>
              </a:spcBef>
            </a:pPr>
            <a:r>
              <a:rPr spc="-10" dirty="0"/>
              <a:t>Discussions/Questions</a:t>
            </a:r>
          </a:p>
        </p:txBody>
      </p:sp>
      <p:sp>
        <p:nvSpPr>
          <p:cNvPr id="10" name="object 10"/>
          <p:cNvSpPr txBox="1"/>
          <p:nvPr/>
        </p:nvSpPr>
        <p:spPr>
          <a:xfrm>
            <a:off x="2021692" y="4959603"/>
            <a:ext cx="8209238" cy="1418337"/>
          </a:xfrm>
          <a:prstGeom prst="rect">
            <a:avLst/>
          </a:prstGeom>
        </p:spPr>
        <p:txBody>
          <a:bodyPr vert="horz" wrap="square" lIns="0" tIns="12700" rIns="0" bIns="0" rtlCol="0">
            <a:spAutoFit/>
          </a:bodyPr>
          <a:lstStyle/>
          <a:p>
            <a:pPr marL="807720" marR="146685" indent="-795655">
              <a:lnSpc>
                <a:spcPct val="100000"/>
              </a:lnSpc>
              <a:spcBef>
                <a:spcPts val="100"/>
              </a:spcBef>
            </a:pPr>
            <a:r>
              <a:rPr sz="3200" b="1" dirty="0">
                <a:latin typeface="Calibri"/>
                <a:cs typeface="Calibri"/>
              </a:rPr>
              <a:t>“</a:t>
            </a:r>
            <a:r>
              <a:rPr lang="en-US" sz="3200" dirty="0">
                <a:latin typeface="+mn-lt"/>
              </a:rPr>
              <a:t>When you release the weight of yesterday, your hands finally open to tomorrow</a:t>
            </a:r>
            <a:r>
              <a:rPr sz="3200" b="1" spc="-10" dirty="0">
                <a:latin typeface="Calibri"/>
                <a:cs typeface="Calibri"/>
              </a:rPr>
              <a:t>.”</a:t>
            </a:r>
            <a:endParaRPr sz="3200" dirty="0">
              <a:latin typeface="Calibri"/>
              <a:cs typeface="Calibri"/>
            </a:endParaRPr>
          </a:p>
          <a:p>
            <a:pPr marR="893444" algn="r">
              <a:lnSpc>
                <a:spcPct val="100000"/>
              </a:lnSpc>
              <a:spcBef>
                <a:spcPts val="420"/>
              </a:spcBef>
            </a:pPr>
            <a:r>
              <a:rPr sz="2400" i="1" dirty="0">
                <a:latin typeface="Calibri"/>
                <a:cs typeface="Calibri"/>
              </a:rPr>
              <a:t>-</a:t>
            </a:r>
            <a:r>
              <a:rPr sz="2400" i="1" spc="-50" dirty="0">
                <a:latin typeface="Calibri"/>
                <a:cs typeface="Calibri"/>
              </a:rPr>
              <a:t> </a:t>
            </a:r>
            <a:r>
              <a:rPr lang="en-US" sz="2400" i="1" spc="-50" dirty="0">
                <a:latin typeface="Calibri"/>
                <a:cs typeface="Calibri"/>
              </a:rPr>
              <a:t>Original</a:t>
            </a:r>
            <a:endParaRPr sz="1200" dirty="0">
              <a:latin typeface="Calibri"/>
              <a:cs typeface="Calibri"/>
            </a:endParaRPr>
          </a:p>
        </p:txBody>
      </p:sp>
      <p:sp>
        <p:nvSpPr>
          <p:cNvPr id="11" name="Slide Number Placeholder 10">
            <a:extLst>
              <a:ext uri="{FF2B5EF4-FFF2-40B4-BE49-F238E27FC236}">
                <a16:creationId xmlns:a16="http://schemas.microsoft.com/office/drawing/2014/main" id="{85EE2680-3D4E-BFF3-E10A-2CA896CC11F0}"/>
              </a:ext>
            </a:extLst>
          </p:cNvPr>
          <p:cNvSpPr>
            <a:spLocks noGrp="1"/>
          </p:cNvSpPr>
          <p:nvPr>
            <p:ph type="sldNum" sz="quarter" idx="7"/>
          </p:nvPr>
        </p:nvSpPr>
        <p:spPr/>
        <p:txBody>
          <a:bodyPr/>
          <a:lstStyle/>
          <a:p>
            <a:fld id="{B6F15528-21DE-4FAA-801E-634DDDAF4B2B}" type="slidenum">
              <a:rPr lang="en-US" smtClean="0"/>
              <a:t>47</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AF9F4-3B8D-6F8D-9B69-4C0F3A703AB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7BE4C2-C89D-5182-B135-7A62F2B892EA}"/>
              </a:ext>
            </a:extLst>
          </p:cNvPr>
          <p:cNvSpPr>
            <a:spLocks noGrp="1"/>
          </p:cNvSpPr>
          <p:nvPr>
            <p:ph type="sldNum" sz="quarter" idx="7"/>
          </p:nvPr>
        </p:nvSpPr>
        <p:spPr/>
        <p:txBody>
          <a:bodyPr/>
          <a:lstStyle/>
          <a:p>
            <a:fld id="{B6F15528-21DE-4FAA-801E-634DDDAF4B2B}" type="slidenum">
              <a:rPr lang="en-US" smtClean="0"/>
              <a:t>5</a:t>
            </a:fld>
            <a:endParaRPr lang="en-US"/>
          </a:p>
        </p:txBody>
      </p:sp>
      <p:sp>
        <p:nvSpPr>
          <p:cNvPr id="9" name="object 3">
            <a:extLst>
              <a:ext uri="{FF2B5EF4-FFF2-40B4-BE49-F238E27FC236}">
                <a16:creationId xmlns:a16="http://schemas.microsoft.com/office/drawing/2014/main" id="{437F1D8C-5ED1-01B8-A6B7-AFBD9D9BB82D}"/>
              </a:ext>
            </a:extLst>
          </p:cNvPr>
          <p:cNvSpPr txBox="1"/>
          <p:nvPr/>
        </p:nvSpPr>
        <p:spPr>
          <a:xfrm>
            <a:off x="914400" y="685800"/>
            <a:ext cx="11049000" cy="997709"/>
          </a:xfrm>
          <a:prstGeom prst="rect">
            <a:avLst/>
          </a:prstGeom>
        </p:spPr>
        <p:txBody>
          <a:bodyPr vert="horz" wrap="square" lIns="0" tIns="12700" rIns="0" bIns="0" rtlCol="0">
            <a:spAutoFit/>
          </a:bodyPr>
          <a:lstStyle>
            <a:defPPr>
              <a:defRPr kern="0"/>
            </a:defPPr>
          </a:lstStyle>
          <a:p>
            <a:r>
              <a:rPr lang="en-US" sz="2400" b="1" spc="-10" dirty="0">
                <a:latin typeface="Calibri"/>
                <a:cs typeface="Calibri"/>
              </a:rPr>
              <a:t>CIFP – Sample 1 of 5 – </a:t>
            </a:r>
            <a:r>
              <a:rPr lang="en-US" sz="2000" b="1" dirty="0">
                <a:latin typeface="+mn-lt"/>
              </a:rPr>
              <a:t>Missing CIFP Guarantor – LOC 3.5 - </a:t>
            </a:r>
            <a:r>
              <a:rPr lang="en-US" sz="1400" dirty="0"/>
              <a:t>Non-DMC was selected as Other Funding Program</a:t>
            </a:r>
          </a:p>
          <a:p>
            <a:r>
              <a:rPr lang="en-US" sz="2000" dirty="0">
                <a:latin typeface="+mn-lt"/>
              </a:rPr>
              <a:t>After check and review MedsLite – Currently has Aid Code M1 - full scope Medi-Cal, not eligible for CIFP funding.</a:t>
            </a:r>
          </a:p>
        </p:txBody>
      </p:sp>
      <p:pic>
        <p:nvPicPr>
          <p:cNvPr id="1026" name="Picture 2">
            <a:extLst>
              <a:ext uri="{FF2B5EF4-FFF2-40B4-BE49-F238E27FC236}">
                <a16:creationId xmlns:a16="http://schemas.microsoft.com/office/drawing/2014/main" id="{B6EB9F88-3FFA-8DC9-0D61-4D0BB2008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10134600" cy="4419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BA3308FF-1371-B498-393C-1BBDA29C71BA}"/>
                  </a:ext>
                </a:extLst>
              </p14:cNvPr>
              <p14:cNvContentPartPr/>
              <p14:nvPr/>
            </p14:nvContentPartPr>
            <p14:xfrm>
              <a:off x="3796962" y="2858612"/>
              <a:ext cx="571320" cy="18000"/>
            </p14:xfrm>
          </p:contentPart>
        </mc:Choice>
        <mc:Fallback xmlns="">
          <p:pic>
            <p:nvPicPr>
              <p:cNvPr id="10" name="Ink 9">
                <a:extLst>
                  <a:ext uri="{FF2B5EF4-FFF2-40B4-BE49-F238E27FC236}">
                    <a16:creationId xmlns:a16="http://schemas.microsoft.com/office/drawing/2014/main" id="{BA3308FF-1371-B498-393C-1BBDA29C71BA}"/>
                  </a:ext>
                </a:extLst>
              </p:cNvPr>
              <p:cNvPicPr/>
              <p:nvPr/>
            </p:nvPicPr>
            <p:blipFill>
              <a:blip r:embed="rId4"/>
              <a:stretch>
                <a:fillRect/>
              </a:stretch>
            </p:blipFill>
            <p:spPr>
              <a:xfrm>
                <a:off x="3779322" y="2822612"/>
                <a:ext cx="606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215E5D3B-D830-CCE2-FD6E-E874B9CAC0FB}"/>
                  </a:ext>
                </a:extLst>
              </p14:cNvPr>
              <p14:cNvContentPartPr/>
              <p14:nvPr/>
            </p14:nvContentPartPr>
            <p14:xfrm>
              <a:off x="3818562" y="3022772"/>
              <a:ext cx="797040" cy="11880"/>
            </p14:xfrm>
          </p:contentPart>
        </mc:Choice>
        <mc:Fallback xmlns="">
          <p:pic>
            <p:nvPicPr>
              <p:cNvPr id="11" name="Ink 10">
                <a:extLst>
                  <a:ext uri="{FF2B5EF4-FFF2-40B4-BE49-F238E27FC236}">
                    <a16:creationId xmlns:a16="http://schemas.microsoft.com/office/drawing/2014/main" id="{215E5D3B-D830-CCE2-FD6E-E874B9CAC0FB}"/>
                  </a:ext>
                </a:extLst>
              </p:cNvPr>
              <p:cNvPicPr/>
              <p:nvPr/>
            </p:nvPicPr>
            <p:blipFill>
              <a:blip r:embed="rId6"/>
              <a:stretch>
                <a:fillRect/>
              </a:stretch>
            </p:blipFill>
            <p:spPr>
              <a:xfrm>
                <a:off x="3800922" y="2986772"/>
                <a:ext cx="832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954D8BBF-7C8F-ED26-0ACB-3265653015D6}"/>
                  </a:ext>
                </a:extLst>
              </p14:cNvPr>
              <p14:cNvContentPartPr/>
              <p14:nvPr/>
            </p14:nvContentPartPr>
            <p14:xfrm>
              <a:off x="5715762" y="2872292"/>
              <a:ext cx="502560" cy="11160"/>
            </p14:xfrm>
          </p:contentPart>
        </mc:Choice>
        <mc:Fallback xmlns="">
          <p:pic>
            <p:nvPicPr>
              <p:cNvPr id="12" name="Ink 11">
                <a:extLst>
                  <a:ext uri="{FF2B5EF4-FFF2-40B4-BE49-F238E27FC236}">
                    <a16:creationId xmlns:a16="http://schemas.microsoft.com/office/drawing/2014/main" id="{954D8BBF-7C8F-ED26-0ACB-3265653015D6}"/>
                  </a:ext>
                </a:extLst>
              </p:cNvPr>
              <p:cNvPicPr/>
              <p:nvPr/>
            </p:nvPicPr>
            <p:blipFill>
              <a:blip r:embed="rId8"/>
              <a:stretch>
                <a:fillRect/>
              </a:stretch>
            </p:blipFill>
            <p:spPr>
              <a:xfrm>
                <a:off x="5698122" y="2836292"/>
                <a:ext cx="538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A68639DE-1414-1CE0-71EC-DAE4B5298ECD}"/>
                  </a:ext>
                </a:extLst>
              </p14:cNvPr>
              <p14:cNvContentPartPr/>
              <p14:nvPr/>
            </p14:nvContentPartPr>
            <p14:xfrm>
              <a:off x="5722962" y="3018452"/>
              <a:ext cx="644760" cy="16200"/>
            </p14:xfrm>
          </p:contentPart>
        </mc:Choice>
        <mc:Fallback xmlns="">
          <p:pic>
            <p:nvPicPr>
              <p:cNvPr id="13" name="Ink 12">
                <a:extLst>
                  <a:ext uri="{FF2B5EF4-FFF2-40B4-BE49-F238E27FC236}">
                    <a16:creationId xmlns:a16="http://schemas.microsoft.com/office/drawing/2014/main" id="{A68639DE-1414-1CE0-71EC-DAE4B5298ECD}"/>
                  </a:ext>
                </a:extLst>
              </p:cNvPr>
              <p:cNvPicPr/>
              <p:nvPr/>
            </p:nvPicPr>
            <p:blipFill>
              <a:blip r:embed="rId10"/>
              <a:stretch>
                <a:fillRect/>
              </a:stretch>
            </p:blipFill>
            <p:spPr>
              <a:xfrm>
                <a:off x="5705322" y="2982452"/>
                <a:ext cx="680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38E1D3F4-4D1A-FEFE-9C39-AF2C003BAE2B}"/>
                  </a:ext>
                </a:extLst>
              </p14:cNvPr>
              <p14:cNvContentPartPr/>
              <p14:nvPr/>
            </p14:nvContentPartPr>
            <p14:xfrm>
              <a:off x="3700482" y="3560612"/>
              <a:ext cx="160920" cy="360"/>
            </p14:xfrm>
          </p:contentPart>
        </mc:Choice>
        <mc:Fallback xmlns="">
          <p:pic>
            <p:nvPicPr>
              <p:cNvPr id="14" name="Ink 13">
                <a:extLst>
                  <a:ext uri="{FF2B5EF4-FFF2-40B4-BE49-F238E27FC236}">
                    <a16:creationId xmlns:a16="http://schemas.microsoft.com/office/drawing/2014/main" id="{38E1D3F4-4D1A-FEFE-9C39-AF2C003BAE2B}"/>
                  </a:ext>
                </a:extLst>
              </p:cNvPr>
              <p:cNvPicPr/>
              <p:nvPr/>
            </p:nvPicPr>
            <p:blipFill>
              <a:blip r:embed="rId12"/>
              <a:stretch>
                <a:fillRect/>
              </a:stretch>
            </p:blipFill>
            <p:spPr>
              <a:xfrm>
                <a:off x="3682482" y="3524612"/>
                <a:ext cx="196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FD26A096-9BE1-621C-BFD1-AFE2FA348E0B}"/>
                  </a:ext>
                </a:extLst>
              </p14:cNvPr>
              <p14:cNvContentPartPr/>
              <p14:nvPr/>
            </p14:nvContentPartPr>
            <p14:xfrm>
              <a:off x="3721722" y="3689492"/>
              <a:ext cx="173520" cy="22680"/>
            </p14:xfrm>
          </p:contentPart>
        </mc:Choice>
        <mc:Fallback xmlns="">
          <p:pic>
            <p:nvPicPr>
              <p:cNvPr id="15" name="Ink 14">
                <a:extLst>
                  <a:ext uri="{FF2B5EF4-FFF2-40B4-BE49-F238E27FC236}">
                    <a16:creationId xmlns:a16="http://schemas.microsoft.com/office/drawing/2014/main" id="{FD26A096-9BE1-621C-BFD1-AFE2FA348E0B}"/>
                  </a:ext>
                </a:extLst>
              </p:cNvPr>
              <p:cNvPicPr/>
              <p:nvPr/>
            </p:nvPicPr>
            <p:blipFill>
              <a:blip r:embed="rId14"/>
              <a:stretch>
                <a:fillRect/>
              </a:stretch>
            </p:blipFill>
            <p:spPr>
              <a:xfrm>
                <a:off x="3704082" y="3653492"/>
                <a:ext cx="209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946C6AE0-8F7B-2952-1A60-227BF47BF6AD}"/>
                  </a:ext>
                </a:extLst>
              </p14:cNvPr>
              <p14:cNvContentPartPr/>
              <p14:nvPr/>
            </p14:nvContentPartPr>
            <p14:xfrm>
              <a:off x="5077482" y="3406892"/>
              <a:ext cx="276840" cy="32040"/>
            </p14:xfrm>
          </p:contentPart>
        </mc:Choice>
        <mc:Fallback xmlns="">
          <p:pic>
            <p:nvPicPr>
              <p:cNvPr id="16" name="Ink 15">
                <a:extLst>
                  <a:ext uri="{FF2B5EF4-FFF2-40B4-BE49-F238E27FC236}">
                    <a16:creationId xmlns:a16="http://schemas.microsoft.com/office/drawing/2014/main" id="{946C6AE0-8F7B-2952-1A60-227BF47BF6AD}"/>
                  </a:ext>
                </a:extLst>
              </p:cNvPr>
              <p:cNvPicPr/>
              <p:nvPr/>
            </p:nvPicPr>
            <p:blipFill>
              <a:blip r:embed="rId16"/>
              <a:stretch>
                <a:fillRect/>
              </a:stretch>
            </p:blipFill>
            <p:spPr>
              <a:xfrm>
                <a:off x="5059482" y="3371252"/>
                <a:ext cx="312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50AD5494-C36C-D8A1-090D-332B1187EF50}"/>
                  </a:ext>
                </a:extLst>
              </p14:cNvPr>
              <p14:cNvContentPartPr/>
              <p14:nvPr/>
            </p14:nvContentPartPr>
            <p14:xfrm>
              <a:off x="5087922" y="3549812"/>
              <a:ext cx="182160" cy="11160"/>
            </p14:xfrm>
          </p:contentPart>
        </mc:Choice>
        <mc:Fallback xmlns="">
          <p:pic>
            <p:nvPicPr>
              <p:cNvPr id="17" name="Ink 16">
                <a:extLst>
                  <a:ext uri="{FF2B5EF4-FFF2-40B4-BE49-F238E27FC236}">
                    <a16:creationId xmlns:a16="http://schemas.microsoft.com/office/drawing/2014/main" id="{50AD5494-C36C-D8A1-090D-332B1187EF50}"/>
                  </a:ext>
                </a:extLst>
              </p:cNvPr>
              <p:cNvPicPr/>
              <p:nvPr/>
            </p:nvPicPr>
            <p:blipFill>
              <a:blip r:embed="rId18"/>
              <a:stretch>
                <a:fillRect/>
              </a:stretch>
            </p:blipFill>
            <p:spPr>
              <a:xfrm>
                <a:off x="5070282" y="3514172"/>
                <a:ext cx="217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3FC7093A-923A-E13C-8AD4-E6CF34E0D1FF}"/>
                  </a:ext>
                </a:extLst>
              </p14:cNvPr>
              <p14:cNvContentPartPr/>
              <p14:nvPr/>
            </p14:nvContentPartPr>
            <p14:xfrm>
              <a:off x="3704940" y="3590760"/>
              <a:ext cx="223920" cy="21240"/>
            </p14:xfrm>
          </p:contentPart>
        </mc:Choice>
        <mc:Fallback xmlns="">
          <p:pic>
            <p:nvPicPr>
              <p:cNvPr id="18" name="Ink 17">
                <a:extLst>
                  <a:ext uri="{FF2B5EF4-FFF2-40B4-BE49-F238E27FC236}">
                    <a16:creationId xmlns:a16="http://schemas.microsoft.com/office/drawing/2014/main" id="{3FC7093A-923A-E13C-8AD4-E6CF34E0D1FF}"/>
                  </a:ext>
                </a:extLst>
              </p:cNvPr>
              <p:cNvPicPr/>
              <p:nvPr/>
            </p:nvPicPr>
            <p:blipFill>
              <a:blip r:embed="rId20"/>
              <a:stretch>
                <a:fillRect/>
              </a:stretch>
            </p:blipFill>
            <p:spPr>
              <a:xfrm>
                <a:off x="3669300" y="3519120"/>
                <a:ext cx="295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255C9717-139D-A571-A2CC-CE277170047E}"/>
                  </a:ext>
                </a:extLst>
              </p14:cNvPr>
              <p14:cNvContentPartPr/>
              <p14:nvPr/>
            </p14:nvContentPartPr>
            <p14:xfrm>
              <a:off x="3733380" y="3704520"/>
              <a:ext cx="251640" cy="10800"/>
            </p14:xfrm>
          </p:contentPart>
        </mc:Choice>
        <mc:Fallback xmlns="">
          <p:pic>
            <p:nvPicPr>
              <p:cNvPr id="19" name="Ink 18">
                <a:extLst>
                  <a:ext uri="{FF2B5EF4-FFF2-40B4-BE49-F238E27FC236}">
                    <a16:creationId xmlns:a16="http://schemas.microsoft.com/office/drawing/2014/main" id="{255C9717-139D-A571-A2CC-CE277170047E}"/>
                  </a:ext>
                </a:extLst>
              </p:cNvPr>
              <p:cNvPicPr/>
              <p:nvPr/>
            </p:nvPicPr>
            <p:blipFill>
              <a:blip r:embed="rId22"/>
              <a:stretch>
                <a:fillRect/>
              </a:stretch>
            </p:blipFill>
            <p:spPr>
              <a:xfrm>
                <a:off x="3697740" y="3632880"/>
                <a:ext cx="323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74A4DEE5-BE19-214D-D741-4893C5D70094}"/>
                  </a:ext>
                </a:extLst>
              </p14:cNvPr>
              <p14:cNvContentPartPr/>
              <p14:nvPr/>
            </p14:nvContentPartPr>
            <p14:xfrm>
              <a:off x="5076540" y="3380160"/>
              <a:ext cx="271800" cy="20880"/>
            </p14:xfrm>
          </p:contentPart>
        </mc:Choice>
        <mc:Fallback xmlns="">
          <p:pic>
            <p:nvPicPr>
              <p:cNvPr id="20" name="Ink 19">
                <a:extLst>
                  <a:ext uri="{FF2B5EF4-FFF2-40B4-BE49-F238E27FC236}">
                    <a16:creationId xmlns:a16="http://schemas.microsoft.com/office/drawing/2014/main" id="{74A4DEE5-BE19-214D-D741-4893C5D70094}"/>
                  </a:ext>
                </a:extLst>
              </p:cNvPr>
              <p:cNvPicPr/>
              <p:nvPr/>
            </p:nvPicPr>
            <p:blipFill>
              <a:blip r:embed="rId24"/>
              <a:stretch>
                <a:fillRect/>
              </a:stretch>
            </p:blipFill>
            <p:spPr>
              <a:xfrm>
                <a:off x="5040900" y="3308520"/>
                <a:ext cx="343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BA713671-9300-4AF3-0588-7FC9F5D6BACA}"/>
                  </a:ext>
                </a:extLst>
              </p14:cNvPr>
              <p14:cNvContentPartPr/>
              <p14:nvPr/>
            </p14:nvContentPartPr>
            <p14:xfrm>
              <a:off x="5066820" y="3522000"/>
              <a:ext cx="298800" cy="21600"/>
            </p14:xfrm>
          </p:contentPart>
        </mc:Choice>
        <mc:Fallback xmlns="">
          <p:pic>
            <p:nvPicPr>
              <p:cNvPr id="21" name="Ink 20">
                <a:extLst>
                  <a:ext uri="{FF2B5EF4-FFF2-40B4-BE49-F238E27FC236}">
                    <a16:creationId xmlns:a16="http://schemas.microsoft.com/office/drawing/2014/main" id="{BA713671-9300-4AF3-0588-7FC9F5D6BACA}"/>
                  </a:ext>
                </a:extLst>
              </p:cNvPr>
              <p:cNvPicPr/>
              <p:nvPr/>
            </p:nvPicPr>
            <p:blipFill>
              <a:blip r:embed="rId26"/>
              <a:stretch>
                <a:fillRect/>
              </a:stretch>
            </p:blipFill>
            <p:spPr>
              <a:xfrm>
                <a:off x="5031180" y="3450360"/>
                <a:ext cx="370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9" name="Ink 28">
                <a:extLst>
                  <a:ext uri="{FF2B5EF4-FFF2-40B4-BE49-F238E27FC236}">
                    <a16:creationId xmlns:a16="http://schemas.microsoft.com/office/drawing/2014/main" id="{DE12677D-724D-339B-24D7-F0E7BA96A715}"/>
                  </a:ext>
                </a:extLst>
              </p14:cNvPr>
              <p14:cNvContentPartPr/>
              <p14:nvPr/>
            </p14:nvContentPartPr>
            <p14:xfrm>
              <a:off x="5805092" y="4465683"/>
              <a:ext cx="436680" cy="21960"/>
            </p14:xfrm>
          </p:contentPart>
        </mc:Choice>
        <mc:Fallback>
          <p:pic>
            <p:nvPicPr>
              <p:cNvPr id="29" name="Ink 28">
                <a:extLst>
                  <a:ext uri="{FF2B5EF4-FFF2-40B4-BE49-F238E27FC236}">
                    <a16:creationId xmlns:a16="http://schemas.microsoft.com/office/drawing/2014/main" id="{DE12677D-724D-339B-24D7-F0E7BA96A715}"/>
                  </a:ext>
                </a:extLst>
              </p:cNvPr>
              <p:cNvPicPr/>
              <p:nvPr/>
            </p:nvPicPr>
            <p:blipFill>
              <a:blip r:embed="rId28"/>
              <a:stretch>
                <a:fillRect/>
              </a:stretch>
            </p:blipFill>
            <p:spPr>
              <a:xfrm>
                <a:off x="5769452" y="4394043"/>
                <a:ext cx="508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0" name="Ink 29">
                <a:extLst>
                  <a:ext uri="{FF2B5EF4-FFF2-40B4-BE49-F238E27FC236}">
                    <a16:creationId xmlns:a16="http://schemas.microsoft.com/office/drawing/2014/main" id="{97B6E2E7-E56A-207A-63E1-B232A8248E85}"/>
                  </a:ext>
                </a:extLst>
              </p14:cNvPr>
              <p14:cNvContentPartPr/>
              <p14:nvPr/>
            </p14:nvContentPartPr>
            <p14:xfrm>
              <a:off x="6868532" y="4475763"/>
              <a:ext cx="122760" cy="21960"/>
            </p14:xfrm>
          </p:contentPart>
        </mc:Choice>
        <mc:Fallback>
          <p:pic>
            <p:nvPicPr>
              <p:cNvPr id="30" name="Ink 29">
                <a:extLst>
                  <a:ext uri="{FF2B5EF4-FFF2-40B4-BE49-F238E27FC236}">
                    <a16:creationId xmlns:a16="http://schemas.microsoft.com/office/drawing/2014/main" id="{97B6E2E7-E56A-207A-63E1-B232A8248E85}"/>
                  </a:ext>
                </a:extLst>
              </p:cNvPr>
              <p:cNvPicPr/>
              <p:nvPr/>
            </p:nvPicPr>
            <p:blipFill>
              <a:blip r:embed="rId30"/>
              <a:stretch>
                <a:fillRect/>
              </a:stretch>
            </p:blipFill>
            <p:spPr>
              <a:xfrm>
                <a:off x="6832532" y="4404123"/>
                <a:ext cx="194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1" name="Ink 30">
                <a:extLst>
                  <a:ext uri="{FF2B5EF4-FFF2-40B4-BE49-F238E27FC236}">
                    <a16:creationId xmlns:a16="http://schemas.microsoft.com/office/drawing/2014/main" id="{6B9AA2C6-BE07-5449-1B7B-D24D149C5DEE}"/>
                  </a:ext>
                </a:extLst>
              </p14:cNvPr>
              <p14:cNvContentPartPr/>
              <p14:nvPr/>
            </p14:nvContentPartPr>
            <p14:xfrm>
              <a:off x="9122492" y="4473603"/>
              <a:ext cx="530640" cy="34920"/>
            </p14:xfrm>
          </p:contentPart>
        </mc:Choice>
        <mc:Fallback>
          <p:pic>
            <p:nvPicPr>
              <p:cNvPr id="31" name="Ink 30">
                <a:extLst>
                  <a:ext uri="{FF2B5EF4-FFF2-40B4-BE49-F238E27FC236}">
                    <a16:creationId xmlns:a16="http://schemas.microsoft.com/office/drawing/2014/main" id="{6B9AA2C6-BE07-5449-1B7B-D24D149C5DEE}"/>
                  </a:ext>
                </a:extLst>
              </p:cNvPr>
              <p:cNvPicPr/>
              <p:nvPr/>
            </p:nvPicPr>
            <p:blipFill>
              <a:blip r:embed="rId32"/>
              <a:stretch>
                <a:fillRect/>
              </a:stretch>
            </p:blipFill>
            <p:spPr>
              <a:xfrm>
                <a:off x="9086852" y="4401963"/>
                <a:ext cx="602280" cy="178560"/>
              </a:xfrm>
              <a:prstGeom prst="rect">
                <a:avLst/>
              </a:prstGeom>
            </p:spPr>
          </p:pic>
        </mc:Fallback>
      </mc:AlternateContent>
    </p:spTree>
    <p:extLst>
      <p:ext uri="{BB962C8B-B14F-4D97-AF65-F5344CB8AC3E}">
        <p14:creationId xmlns:p14="http://schemas.microsoft.com/office/powerpoint/2010/main" val="260753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E5F2E-0F9F-73D2-52DB-803A2D5BE00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98C0C1-EBCE-DB3F-8E7A-80D995E2A279}"/>
              </a:ext>
            </a:extLst>
          </p:cNvPr>
          <p:cNvSpPr>
            <a:spLocks noGrp="1"/>
          </p:cNvSpPr>
          <p:nvPr>
            <p:ph type="sldNum" sz="quarter" idx="7"/>
          </p:nvPr>
        </p:nvSpPr>
        <p:spPr/>
        <p:txBody>
          <a:bodyPr/>
          <a:lstStyle/>
          <a:p>
            <a:fld id="{B6F15528-21DE-4FAA-801E-634DDDAF4B2B}" type="slidenum">
              <a:rPr lang="en-US" smtClean="0"/>
              <a:t>6</a:t>
            </a:fld>
            <a:endParaRPr lang="en-US"/>
          </a:p>
        </p:txBody>
      </p:sp>
      <p:sp>
        <p:nvSpPr>
          <p:cNvPr id="9" name="object 3">
            <a:extLst>
              <a:ext uri="{FF2B5EF4-FFF2-40B4-BE49-F238E27FC236}">
                <a16:creationId xmlns:a16="http://schemas.microsoft.com/office/drawing/2014/main" id="{AFF76A0D-C2FF-9B21-F0B6-2AF8CE2CEF6E}"/>
              </a:ext>
            </a:extLst>
          </p:cNvPr>
          <p:cNvSpPr txBox="1"/>
          <p:nvPr/>
        </p:nvSpPr>
        <p:spPr>
          <a:xfrm>
            <a:off x="1066800" y="685800"/>
            <a:ext cx="10515600" cy="936154"/>
          </a:xfrm>
          <a:prstGeom prst="rect">
            <a:avLst/>
          </a:prstGeom>
        </p:spPr>
        <p:txBody>
          <a:bodyPr vert="horz" wrap="square" lIns="0" tIns="12700" rIns="0" bIns="0" rtlCol="0">
            <a:spAutoFit/>
          </a:bodyPr>
          <a:lstStyle>
            <a:defPPr>
              <a:defRPr kern="0"/>
            </a:defPPr>
          </a:lstStyle>
          <a:p>
            <a:pPr rtl="0" fontAlgn="base"/>
            <a:r>
              <a:rPr lang="en-US" sz="2400" b="1" dirty="0">
                <a:latin typeface="+mn-lt"/>
              </a:rPr>
              <a:t>CIFP – Sample 2 of 5 – LOC – 1.0</a:t>
            </a:r>
            <a:r>
              <a:rPr lang="en-US" sz="2400" dirty="0">
                <a:latin typeface="+mn-lt"/>
              </a:rPr>
              <a:t>​</a:t>
            </a:r>
          </a:p>
          <a:p>
            <a:pPr rtl="0" fontAlgn="base"/>
            <a:r>
              <a:rPr lang="en-US" dirty="0">
                <a:latin typeface="+mn-lt"/>
              </a:rPr>
              <a:t>When Non-DMC is selected, must specify funding sources such (ex. CalFresh, AB 109, Drug Court, etc.)</a:t>
            </a:r>
          </a:p>
          <a:p>
            <a:pPr rtl="0" fontAlgn="base"/>
            <a:r>
              <a:rPr lang="en-US" dirty="0">
                <a:latin typeface="+mn-lt"/>
              </a:rPr>
              <a:t>After review – Aid Code M2 (Restricted Medi-Cal) - Not eligible for SUD treatment.</a:t>
            </a:r>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048D5015-BE5A-8E82-6D23-BB4F2C09954D}"/>
                  </a:ext>
                </a:extLst>
              </p14:cNvPr>
              <p14:cNvContentPartPr/>
              <p14:nvPr/>
            </p14:nvContentPartPr>
            <p14:xfrm>
              <a:off x="3796962" y="2858612"/>
              <a:ext cx="571320" cy="18000"/>
            </p14:xfrm>
          </p:contentPart>
        </mc:Choice>
        <mc:Fallback xmlns="">
          <p:pic>
            <p:nvPicPr>
              <p:cNvPr id="10" name="Ink 9">
                <a:extLst>
                  <a:ext uri="{FF2B5EF4-FFF2-40B4-BE49-F238E27FC236}">
                    <a16:creationId xmlns:a16="http://schemas.microsoft.com/office/drawing/2014/main" id="{048D5015-BE5A-8E82-6D23-BB4F2C09954D}"/>
                  </a:ext>
                </a:extLst>
              </p:cNvPr>
              <p:cNvPicPr/>
              <p:nvPr/>
            </p:nvPicPr>
            <p:blipFill>
              <a:blip r:embed="rId3"/>
              <a:stretch>
                <a:fillRect/>
              </a:stretch>
            </p:blipFill>
            <p:spPr>
              <a:xfrm>
                <a:off x="3778962" y="2822612"/>
                <a:ext cx="606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10BAC5AF-6C9B-A600-904A-1A95829E7B72}"/>
                  </a:ext>
                </a:extLst>
              </p14:cNvPr>
              <p14:cNvContentPartPr/>
              <p14:nvPr/>
            </p14:nvContentPartPr>
            <p14:xfrm>
              <a:off x="3818562" y="3022772"/>
              <a:ext cx="797040" cy="11880"/>
            </p14:xfrm>
          </p:contentPart>
        </mc:Choice>
        <mc:Fallback xmlns="">
          <p:pic>
            <p:nvPicPr>
              <p:cNvPr id="11" name="Ink 10">
                <a:extLst>
                  <a:ext uri="{FF2B5EF4-FFF2-40B4-BE49-F238E27FC236}">
                    <a16:creationId xmlns:a16="http://schemas.microsoft.com/office/drawing/2014/main" id="{10BAC5AF-6C9B-A600-904A-1A95829E7B72}"/>
                  </a:ext>
                </a:extLst>
              </p:cNvPr>
              <p:cNvPicPr/>
              <p:nvPr/>
            </p:nvPicPr>
            <p:blipFill>
              <a:blip r:embed="rId5"/>
              <a:stretch>
                <a:fillRect/>
              </a:stretch>
            </p:blipFill>
            <p:spPr>
              <a:xfrm>
                <a:off x="3800562" y="2986772"/>
                <a:ext cx="832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7D984863-2C2B-E758-A379-1AA30EECF4BC}"/>
                  </a:ext>
                </a:extLst>
              </p14:cNvPr>
              <p14:cNvContentPartPr/>
              <p14:nvPr/>
            </p14:nvContentPartPr>
            <p14:xfrm>
              <a:off x="5715762" y="2872292"/>
              <a:ext cx="502560" cy="11160"/>
            </p14:xfrm>
          </p:contentPart>
        </mc:Choice>
        <mc:Fallback xmlns="">
          <p:pic>
            <p:nvPicPr>
              <p:cNvPr id="12" name="Ink 11">
                <a:extLst>
                  <a:ext uri="{FF2B5EF4-FFF2-40B4-BE49-F238E27FC236}">
                    <a16:creationId xmlns:a16="http://schemas.microsoft.com/office/drawing/2014/main" id="{7D984863-2C2B-E758-A379-1AA30EECF4BC}"/>
                  </a:ext>
                </a:extLst>
              </p:cNvPr>
              <p:cNvPicPr/>
              <p:nvPr/>
            </p:nvPicPr>
            <p:blipFill>
              <a:blip r:embed="rId7"/>
              <a:stretch>
                <a:fillRect/>
              </a:stretch>
            </p:blipFill>
            <p:spPr>
              <a:xfrm>
                <a:off x="5697749" y="2837417"/>
                <a:ext cx="538226" cy="8056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98A8B1E4-1FC9-1DD8-B0E4-F71D3C18666E}"/>
                  </a:ext>
                </a:extLst>
              </p14:cNvPr>
              <p14:cNvContentPartPr/>
              <p14:nvPr/>
            </p14:nvContentPartPr>
            <p14:xfrm>
              <a:off x="5722962" y="3018452"/>
              <a:ext cx="644760" cy="16200"/>
            </p14:xfrm>
          </p:contentPart>
        </mc:Choice>
        <mc:Fallback xmlns="">
          <p:pic>
            <p:nvPicPr>
              <p:cNvPr id="13" name="Ink 12">
                <a:extLst>
                  <a:ext uri="{FF2B5EF4-FFF2-40B4-BE49-F238E27FC236}">
                    <a16:creationId xmlns:a16="http://schemas.microsoft.com/office/drawing/2014/main" id="{98A8B1E4-1FC9-1DD8-B0E4-F71D3C18666E}"/>
                  </a:ext>
                </a:extLst>
              </p:cNvPr>
              <p:cNvPicPr/>
              <p:nvPr/>
            </p:nvPicPr>
            <p:blipFill>
              <a:blip r:embed="rId9"/>
              <a:stretch>
                <a:fillRect/>
              </a:stretch>
            </p:blipFill>
            <p:spPr>
              <a:xfrm>
                <a:off x="5704962" y="2982452"/>
                <a:ext cx="680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E504E6A4-BD2F-A482-6BAD-C7D93C0D0135}"/>
                  </a:ext>
                </a:extLst>
              </p14:cNvPr>
              <p14:cNvContentPartPr/>
              <p14:nvPr/>
            </p14:nvContentPartPr>
            <p14:xfrm>
              <a:off x="3700482" y="3560612"/>
              <a:ext cx="160920" cy="360"/>
            </p14:xfrm>
          </p:contentPart>
        </mc:Choice>
        <mc:Fallback xmlns="">
          <p:pic>
            <p:nvPicPr>
              <p:cNvPr id="14" name="Ink 13">
                <a:extLst>
                  <a:ext uri="{FF2B5EF4-FFF2-40B4-BE49-F238E27FC236}">
                    <a16:creationId xmlns:a16="http://schemas.microsoft.com/office/drawing/2014/main" id="{E504E6A4-BD2F-A482-6BAD-C7D93C0D0135}"/>
                  </a:ext>
                </a:extLst>
              </p:cNvPr>
              <p:cNvPicPr/>
              <p:nvPr/>
            </p:nvPicPr>
            <p:blipFill>
              <a:blip r:embed="rId11"/>
              <a:stretch>
                <a:fillRect/>
              </a:stretch>
            </p:blipFill>
            <p:spPr>
              <a:xfrm>
                <a:off x="3682482" y="3524612"/>
                <a:ext cx="196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9D268BC7-CC2A-E799-1532-9DFCB0505EA6}"/>
                  </a:ext>
                </a:extLst>
              </p14:cNvPr>
              <p14:cNvContentPartPr/>
              <p14:nvPr/>
            </p14:nvContentPartPr>
            <p14:xfrm>
              <a:off x="3721722" y="3689492"/>
              <a:ext cx="173520" cy="22680"/>
            </p14:xfrm>
          </p:contentPart>
        </mc:Choice>
        <mc:Fallback xmlns="">
          <p:pic>
            <p:nvPicPr>
              <p:cNvPr id="15" name="Ink 14">
                <a:extLst>
                  <a:ext uri="{FF2B5EF4-FFF2-40B4-BE49-F238E27FC236}">
                    <a16:creationId xmlns:a16="http://schemas.microsoft.com/office/drawing/2014/main" id="{9D268BC7-CC2A-E799-1532-9DFCB0505EA6}"/>
                  </a:ext>
                </a:extLst>
              </p:cNvPr>
              <p:cNvPicPr/>
              <p:nvPr/>
            </p:nvPicPr>
            <p:blipFill>
              <a:blip r:embed="rId13"/>
              <a:stretch>
                <a:fillRect/>
              </a:stretch>
            </p:blipFill>
            <p:spPr>
              <a:xfrm>
                <a:off x="3703722" y="3653492"/>
                <a:ext cx="209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E323B75B-7109-A5D2-A0F9-5FCBC02E3F71}"/>
                  </a:ext>
                </a:extLst>
              </p14:cNvPr>
              <p14:cNvContentPartPr/>
              <p14:nvPr/>
            </p14:nvContentPartPr>
            <p14:xfrm>
              <a:off x="5077482" y="3406892"/>
              <a:ext cx="276840" cy="32040"/>
            </p14:xfrm>
          </p:contentPart>
        </mc:Choice>
        <mc:Fallback xmlns="">
          <p:pic>
            <p:nvPicPr>
              <p:cNvPr id="16" name="Ink 15">
                <a:extLst>
                  <a:ext uri="{FF2B5EF4-FFF2-40B4-BE49-F238E27FC236}">
                    <a16:creationId xmlns:a16="http://schemas.microsoft.com/office/drawing/2014/main" id="{E323B75B-7109-A5D2-A0F9-5FCBC02E3F71}"/>
                  </a:ext>
                </a:extLst>
              </p:cNvPr>
              <p:cNvPicPr/>
              <p:nvPr/>
            </p:nvPicPr>
            <p:blipFill>
              <a:blip r:embed="rId15"/>
              <a:stretch>
                <a:fillRect/>
              </a:stretch>
            </p:blipFill>
            <p:spPr>
              <a:xfrm>
                <a:off x="5059482" y="3370892"/>
                <a:ext cx="312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15D46052-A4BC-55F7-C797-28DF4170E78A}"/>
                  </a:ext>
                </a:extLst>
              </p14:cNvPr>
              <p14:cNvContentPartPr/>
              <p14:nvPr/>
            </p14:nvContentPartPr>
            <p14:xfrm>
              <a:off x="5087922" y="3549812"/>
              <a:ext cx="182160" cy="11160"/>
            </p14:xfrm>
          </p:contentPart>
        </mc:Choice>
        <mc:Fallback xmlns="">
          <p:pic>
            <p:nvPicPr>
              <p:cNvPr id="17" name="Ink 16">
                <a:extLst>
                  <a:ext uri="{FF2B5EF4-FFF2-40B4-BE49-F238E27FC236}">
                    <a16:creationId xmlns:a16="http://schemas.microsoft.com/office/drawing/2014/main" id="{15D46052-A4BC-55F7-C797-28DF4170E78A}"/>
                  </a:ext>
                </a:extLst>
              </p:cNvPr>
              <p:cNvPicPr/>
              <p:nvPr/>
            </p:nvPicPr>
            <p:blipFill>
              <a:blip r:embed="rId17"/>
              <a:stretch>
                <a:fillRect/>
              </a:stretch>
            </p:blipFill>
            <p:spPr>
              <a:xfrm>
                <a:off x="5069922" y="3513812"/>
                <a:ext cx="217800" cy="82800"/>
              </a:xfrm>
              <a:prstGeom prst="rect">
                <a:avLst/>
              </a:prstGeom>
            </p:spPr>
          </p:pic>
        </mc:Fallback>
      </mc:AlternateContent>
      <p:pic>
        <p:nvPicPr>
          <p:cNvPr id="2050" name="Picture 2">
            <a:extLst>
              <a:ext uri="{FF2B5EF4-FFF2-40B4-BE49-F238E27FC236}">
                <a16:creationId xmlns:a16="http://schemas.microsoft.com/office/drawing/2014/main" id="{4305382A-FA92-D5D9-118E-301958EE536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6800" y="1752600"/>
            <a:ext cx="9800548" cy="4267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19">
            <p14:nvContentPartPr>
              <p14:cNvPr id="19" name="Ink 18">
                <a:extLst>
                  <a:ext uri="{FF2B5EF4-FFF2-40B4-BE49-F238E27FC236}">
                    <a16:creationId xmlns:a16="http://schemas.microsoft.com/office/drawing/2014/main" id="{91FB2B7E-7CC7-0D02-23B1-F050CDE07FC7}"/>
                  </a:ext>
                </a:extLst>
              </p14:cNvPr>
              <p14:cNvContentPartPr/>
              <p14:nvPr/>
            </p14:nvContentPartPr>
            <p14:xfrm>
              <a:off x="3880532" y="2677923"/>
              <a:ext cx="750240" cy="23400"/>
            </p14:xfrm>
          </p:contentPart>
        </mc:Choice>
        <mc:Fallback>
          <p:pic>
            <p:nvPicPr>
              <p:cNvPr id="19" name="Ink 18">
                <a:extLst>
                  <a:ext uri="{FF2B5EF4-FFF2-40B4-BE49-F238E27FC236}">
                    <a16:creationId xmlns:a16="http://schemas.microsoft.com/office/drawing/2014/main" id="{91FB2B7E-7CC7-0D02-23B1-F050CDE07FC7}"/>
                  </a:ext>
                </a:extLst>
              </p:cNvPr>
              <p:cNvPicPr/>
              <p:nvPr/>
            </p:nvPicPr>
            <p:blipFill>
              <a:blip r:embed="rId20"/>
              <a:stretch>
                <a:fillRect/>
              </a:stretch>
            </p:blipFill>
            <p:spPr>
              <a:xfrm>
                <a:off x="3862892" y="2642283"/>
                <a:ext cx="785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Ink 25">
                <a:extLst>
                  <a:ext uri="{FF2B5EF4-FFF2-40B4-BE49-F238E27FC236}">
                    <a16:creationId xmlns:a16="http://schemas.microsoft.com/office/drawing/2014/main" id="{B50C845C-A47C-71EF-79B0-BEE94815F1DE}"/>
                  </a:ext>
                </a:extLst>
              </p14:cNvPr>
              <p14:cNvContentPartPr/>
              <p14:nvPr/>
            </p14:nvContentPartPr>
            <p14:xfrm>
              <a:off x="6230252" y="2679363"/>
              <a:ext cx="360" cy="360"/>
            </p14:xfrm>
          </p:contentPart>
        </mc:Choice>
        <mc:Fallback>
          <p:pic>
            <p:nvPicPr>
              <p:cNvPr id="26" name="Ink 25">
                <a:extLst>
                  <a:ext uri="{FF2B5EF4-FFF2-40B4-BE49-F238E27FC236}">
                    <a16:creationId xmlns:a16="http://schemas.microsoft.com/office/drawing/2014/main" id="{B50C845C-A47C-71EF-79B0-BEE94815F1DE}"/>
                  </a:ext>
                </a:extLst>
              </p:cNvPr>
              <p:cNvPicPr/>
              <p:nvPr/>
            </p:nvPicPr>
            <p:blipFill>
              <a:blip r:embed="rId22"/>
              <a:stretch>
                <a:fillRect/>
              </a:stretch>
            </p:blipFill>
            <p:spPr>
              <a:xfrm>
                <a:off x="6212612" y="2643363"/>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7" name="Ink 26">
                <a:extLst>
                  <a:ext uri="{FF2B5EF4-FFF2-40B4-BE49-F238E27FC236}">
                    <a16:creationId xmlns:a16="http://schemas.microsoft.com/office/drawing/2014/main" id="{25B8DDC0-D148-57D6-19C0-3EDCB6FBF729}"/>
                  </a:ext>
                </a:extLst>
              </p14:cNvPr>
              <p14:cNvContentPartPr/>
              <p14:nvPr/>
            </p14:nvContentPartPr>
            <p14:xfrm>
              <a:off x="3880532" y="2838123"/>
              <a:ext cx="573480" cy="11520"/>
            </p14:xfrm>
          </p:contentPart>
        </mc:Choice>
        <mc:Fallback>
          <p:pic>
            <p:nvPicPr>
              <p:cNvPr id="27" name="Ink 26">
                <a:extLst>
                  <a:ext uri="{FF2B5EF4-FFF2-40B4-BE49-F238E27FC236}">
                    <a16:creationId xmlns:a16="http://schemas.microsoft.com/office/drawing/2014/main" id="{25B8DDC0-D148-57D6-19C0-3EDCB6FBF729}"/>
                  </a:ext>
                </a:extLst>
              </p:cNvPr>
              <p:cNvPicPr/>
              <p:nvPr/>
            </p:nvPicPr>
            <p:blipFill>
              <a:blip r:embed="rId24"/>
              <a:stretch>
                <a:fillRect/>
              </a:stretch>
            </p:blipFill>
            <p:spPr>
              <a:xfrm>
                <a:off x="3862892" y="2802123"/>
                <a:ext cx="6091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 name="Ink 27">
                <a:extLst>
                  <a:ext uri="{FF2B5EF4-FFF2-40B4-BE49-F238E27FC236}">
                    <a16:creationId xmlns:a16="http://schemas.microsoft.com/office/drawing/2014/main" id="{1E2AD569-C71F-8474-D48D-6B648D6847A6}"/>
                  </a:ext>
                </a:extLst>
              </p14:cNvPr>
              <p14:cNvContentPartPr/>
              <p14:nvPr/>
            </p14:nvContentPartPr>
            <p14:xfrm>
              <a:off x="5677652" y="2817243"/>
              <a:ext cx="357480" cy="21960"/>
            </p14:xfrm>
          </p:contentPart>
        </mc:Choice>
        <mc:Fallback>
          <p:pic>
            <p:nvPicPr>
              <p:cNvPr id="28" name="Ink 27">
                <a:extLst>
                  <a:ext uri="{FF2B5EF4-FFF2-40B4-BE49-F238E27FC236}">
                    <a16:creationId xmlns:a16="http://schemas.microsoft.com/office/drawing/2014/main" id="{1E2AD569-C71F-8474-D48D-6B648D6847A6}"/>
                  </a:ext>
                </a:extLst>
              </p:cNvPr>
              <p:cNvPicPr/>
              <p:nvPr/>
            </p:nvPicPr>
            <p:blipFill>
              <a:blip r:embed="rId26"/>
              <a:stretch>
                <a:fillRect/>
              </a:stretch>
            </p:blipFill>
            <p:spPr>
              <a:xfrm>
                <a:off x="5660012" y="2781603"/>
                <a:ext cx="3931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9" name="Ink 28">
                <a:extLst>
                  <a:ext uri="{FF2B5EF4-FFF2-40B4-BE49-F238E27FC236}">
                    <a16:creationId xmlns:a16="http://schemas.microsoft.com/office/drawing/2014/main" id="{D6512F05-3041-AB54-515E-4732F990A0EA}"/>
                  </a:ext>
                </a:extLst>
              </p14:cNvPr>
              <p14:cNvContentPartPr/>
              <p14:nvPr/>
            </p14:nvContentPartPr>
            <p14:xfrm>
              <a:off x="5677652" y="2679003"/>
              <a:ext cx="514800" cy="11160"/>
            </p14:xfrm>
          </p:contentPart>
        </mc:Choice>
        <mc:Fallback>
          <p:pic>
            <p:nvPicPr>
              <p:cNvPr id="29" name="Ink 28">
                <a:extLst>
                  <a:ext uri="{FF2B5EF4-FFF2-40B4-BE49-F238E27FC236}">
                    <a16:creationId xmlns:a16="http://schemas.microsoft.com/office/drawing/2014/main" id="{D6512F05-3041-AB54-515E-4732F990A0EA}"/>
                  </a:ext>
                </a:extLst>
              </p:cNvPr>
              <p:cNvPicPr/>
              <p:nvPr/>
            </p:nvPicPr>
            <p:blipFill>
              <a:blip r:embed="rId28"/>
              <a:stretch>
                <a:fillRect/>
              </a:stretch>
            </p:blipFill>
            <p:spPr>
              <a:xfrm>
                <a:off x="5660012" y="2643003"/>
                <a:ext cx="550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Ink 30">
                <a:extLst>
                  <a:ext uri="{FF2B5EF4-FFF2-40B4-BE49-F238E27FC236}">
                    <a16:creationId xmlns:a16="http://schemas.microsoft.com/office/drawing/2014/main" id="{3AB423D3-A202-8883-C6BE-98075681647C}"/>
                  </a:ext>
                </a:extLst>
              </p14:cNvPr>
              <p14:cNvContentPartPr/>
              <p14:nvPr/>
            </p14:nvContentPartPr>
            <p14:xfrm>
              <a:off x="3740132" y="3328083"/>
              <a:ext cx="172440" cy="11160"/>
            </p14:xfrm>
          </p:contentPart>
        </mc:Choice>
        <mc:Fallback>
          <p:pic>
            <p:nvPicPr>
              <p:cNvPr id="31" name="Ink 30">
                <a:extLst>
                  <a:ext uri="{FF2B5EF4-FFF2-40B4-BE49-F238E27FC236}">
                    <a16:creationId xmlns:a16="http://schemas.microsoft.com/office/drawing/2014/main" id="{3AB423D3-A202-8883-C6BE-98075681647C}"/>
                  </a:ext>
                </a:extLst>
              </p:cNvPr>
              <p:cNvPicPr/>
              <p:nvPr/>
            </p:nvPicPr>
            <p:blipFill>
              <a:blip r:embed="rId30"/>
              <a:stretch>
                <a:fillRect/>
              </a:stretch>
            </p:blipFill>
            <p:spPr>
              <a:xfrm>
                <a:off x="3722132" y="3292443"/>
                <a:ext cx="208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2" name="Ink 31">
                <a:extLst>
                  <a:ext uri="{FF2B5EF4-FFF2-40B4-BE49-F238E27FC236}">
                    <a16:creationId xmlns:a16="http://schemas.microsoft.com/office/drawing/2014/main" id="{1406688D-069F-D103-3E77-38D209E2CC92}"/>
                  </a:ext>
                </a:extLst>
              </p14:cNvPr>
              <p14:cNvContentPartPr/>
              <p14:nvPr/>
            </p14:nvContentPartPr>
            <p14:xfrm>
              <a:off x="3731852" y="3427803"/>
              <a:ext cx="211320" cy="59760"/>
            </p14:xfrm>
          </p:contentPart>
        </mc:Choice>
        <mc:Fallback>
          <p:pic>
            <p:nvPicPr>
              <p:cNvPr id="32" name="Ink 31">
                <a:extLst>
                  <a:ext uri="{FF2B5EF4-FFF2-40B4-BE49-F238E27FC236}">
                    <a16:creationId xmlns:a16="http://schemas.microsoft.com/office/drawing/2014/main" id="{1406688D-069F-D103-3E77-38D209E2CC92}"/>
                  </a:ext>
                </a:extLst>
              </p:cNvPr>
              <p:cNvPicPr/>
              <p:nvPr/>
            </p:nvPicPr>
            <p:blipFill>
              <a:blip r:embed="rId32"/>
              <a:stretch>
                <a:fillRect/>
              </a:stretch>
            </p:blipFill>
            <p:spPr>
              <a:xfrm>
                <a:off x="3714212" y="3392163"/>
                <a:ext cx="246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Ink 32">
                <a:extLst>
                  <a:ext uri="{FF2B5EF4-FFF2-40B4-BE49-F238E27FC236}">
                    <a16:creationId xmlns:a16="http://schemas.microsoft.com/office/drawing/2014/main" id="{EBBC221D-1E60-5517-3578-6F6A7119E432}"/>
                  </a:ext>
                </a:extLst>
              </p14:cNvPr>
              <p14:cNvContentPartPr/>
              <p14:nvPr/>
            </p14:nvContentPartPr>
            <p14:xfrm>
              <a:off x="5092652" y="3157443"/>
              <a:ext cx="190800" cy="12240"/>
            </p14:xfrm>
          </p:contentPart>
        </mc:Choice>
        <mc:Fallback>
          <p:pic>
            <p:nvPicPr>
              <p:cNvPr id="33" name="Ink 32">
                <a:extLst>
                  <a:ext uri="{FF2B5EF4-FFF2-40B4-BE49-F238E27FC236}">
                    <a16:creationId xmlns:a16="http://schemas.microsoft.com/office/drawing/2014/main" id="{EBBC221D-1E60-5517-3578-6F6A7119E432}"/>
                  </a:ext>
                </a:extLst>
              </p:cNvPr>
              <p:cNvPicPr/>
              <p:nvPr/>
            </p:nvPicPr>
            <p:blipFill>
              <a:blip r:embed="rId34"/>
              <a:stretch>
                <a:fillRect/>
              </a:stretch>
            </p:blipFill>
            <p:spPr>
              <a:xfrm>
                <a:off x="5075012" y="3121803"/>
                <a:ext cx="226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4" name="Ink 33">
                <a:extLst>
                  <a:ext uri="{FF2B5EF4-FFF2-40B4-BE49-F238E27FC236}">
                    <a16:creationId xmlns:a16="http://schemas.microsoft.com/office/drawing/2014/main" id="{E6A980CA-EB2B-0B30-E177-E2668740B7F1}"/>
                  </a:ext>
                </a:extLst>
              </p14:cNvPr>
              <p14:cNvContentPartPr/>
              <p14:nvPr/>
            </p14:nvContentPartPr>
            <p14:xfrm>
              <a:off x="5103452" y="3328083"/>
              <a:ext cx="147960" cy="360"/>
            </p14:xfrm>
          </p:contentPart>
        </mc:Choice>
        <mc:Fallback>
          <p:pic>
            <p:nvPicPr>
              <p:cNvPr id="34" name="Ink 33">
                <a:extLst>
                  <a:ext uri="{FF2B5EF4-FFF2-40B4-BE49-F238E27FC236}">
                    <a16:creationId xmlns:a16="http://schemas.microsoft.com/office/drawing/2014/main" id="{E6A980CA-EB2B-0B30-E177-E2668740B7F1}"/>
                  </a:ext>
                </a:extLst>
              </p:cNvPr>
              <p:cNvPicPr/>
              <p:nvPr/>
            </p:nvPicPr>
            <p:blipFill>
              <a:blip r:embed="rId36"/>
              <a:stretch>
                <a:fillRect/>
              </a:stretch>
            </p:blipFill>
            <p:spPr>
              <a:xfrm>
                <a:off x="5085812" y="3292083"/>
                <a:ext cx="1836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5" name="Ink 34">
                <a:extLst>
                  <a:ext uri="{FF2B5EF4-FFF2-40B4-BE49-F238E27FC236}">
                    <a16:creationId xmlns:a16="http://schemas.microsoft.com/office/drawing/2014/main" id="{D5F9E779-7429-C7AB-DF86-EF0A629E1D92}"/>
                  </a:ext>
                </a:extLst>
              </p14:cNvPr>
              <p14:cNvContentPartPr/>
              <p14:nvPr/>
            </p14:nvContentPartPr>
            <p14:xfrm>
              <a:off x="3093932" y="5037723"/>
              <a:ext cx="1449360" cy="270000"/>
            </p14:xfrm>
          </p:contentPart>
        </mc:Choice>
        <mc:Fallback>
          <p:pic>
            <p:nvPicPr>
              <p:cNvPr id="35" name="Ink 34">
                <a:extLst>
                  <a:ext uri="{FF2B5EF4-FFF2-40B4-BE49-F238E27FC236}">
                    <a16:creationId xmlns:a16="http://schemas.microsoft.com/office/drawing/2014/main" id="{D5F9E779-7429-C7AB-DF86-EF0A629E1D92}"/>
                  </a:ext>
                </a:extLst>
              </p:cNvPr>
              <p:cNvPicPr/>
              <p:nvPr/>
            </p:nvPicPr>
            <p:blipFill>
              <a:blip r:embed="rId38"/>
              <a:stretch>
                <a:fillRect/>
              </a:stretch>
            </p:blipFill>
            <p:spPr>
              <a:xfrm>
                <a:off x="3075932" y="5001723"/>
                <a:ext cx="148500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6" name="Ink 35">
                <a:extLst>
                  <a:ext uri="{FF2B5EF4-FFF2-40B4-BE49-F238E27FC236}">
                    <a16:creationId xmlns:a16="http://schemas.microsoft.com/office/drawing/2014/main" id="{2354554A-AE8B-C5E0-A7AC-66D43D4521F9}"/>
                  </a:ext>
                </a:extLst>
              </p14:cNvPr>
              <p14:cNvContentPartPr/>
              <p14:nvPr/>
            </p14:nvContentPartPr>
            <p14:xfrm>
              <a:off x="3176732" y="5166963"/>
              <a:ext cx="1289160" cy="23040"/>
            </p14:xfrm>
          </p:contentPart>
        </mc:Choice>
        <mc:Fallback>
          <p:pic>
            <p:nvPicPr>
              <p:cNvPr id="36" name="Ink 35">
                <a:extLst>
                  <a:ext uri="{FF2B5EF4-FFF2-40B4-BE49-F238E27FC236}">
                    <a16:creationId xmlns:a16="http://schemas.microsoft.com/office/drawing/2014/main" id="{2354554A-AE8B-C5E0-A7AC-66D43D4521F9}"/>
                  </a:ext>
                </a:extLst>
              </p:cNvPr>
              <p:cNvPicPr/>
              <p:nvPr/>
            </p:nvPicPr>
            <p:blipFill>
              <a:blip r:embed="rId40"/>
              <a:stretch>
                <a:fillRect/>
              </a:stretch>
            </p:blipFill>
            <p:spPr>
              <a:xfrm>
                <a:off x="3158732" y="5130963"/>
                <a:ext cx="1324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7" name="Ink 36">
                <a:extLst>
                  <a:ext uri="{FF2B5EF4-FFF2-40B4-BE49-F238E27FC236}">
                    <a16:creationId xmlns:a16="http://schemas.microsoft.com/office/drawing/2014/main" id="{12AC1A40-5E9B-6CA1-6022-234C437A87A1}"/>
                  </a:ext>
                </a:extLst>
              </p14:cNvPr>
              <p14:cNvContentPartPr/>
              <p14:nvPr/>
            </p14:nvContentPartPr>
            <p14:xfrm>
              <a:off x="3125972" y="5209083"/>
              <a:ext cx="755640" cy="12240"/>
            </p14:xfrm>
          </p:contentPart>
        </mc:Choice>
        <mc:Fallback>
          <p:pic>
            <p:nvPicPr>
              <p:cNvPr id="37" name="Ink 36">
                <a:extLst>
                  <a:ext uri="{FF2B5EF4-FFF2-40B4-BE49-F238E27FC236}">
                    <a16:creationId xmlns:a16="http://schemas.microsoft.com/office/drawing/2014/main" id="{12AC1A40-5E9B-6CA1-6022-234C437A87A1}"/>
                  </a:ext>
                </a:extLst>
              </p:cNvPr>
              <p:cNvPicPr/>
              <p:nvPr/>
            </p:nvPicPr>
            <p:blipFill>
              <a:blip r:embed="rId42"/>
              <a:stretch>
                <a:fillRect/>
              </a:stretch>
            </p:blipFill>
            <p:spPr>
              <a:xfrm>
                <a:off x="3108332" y="5173083"/>
                <a:ext cx="791280" cy="83880"/>
              </a:xfrm>
              <a:prstGeom prst="rect">
                <a:avLst/>
              </a:prstGeom>
            </p:spPr>
          </p:pic>
        </mc:Fallback>
      </mc:AlternateContent>
    </p:spTree>
    <p:extLst>
      <p:ext uri="{BB962C8B-B14F-4D97-AF65-F5344CB8AC3E}">
        <p14:creationId xmlns:p14="http://schemas.microsoft.com/office/powerpoint/2010/main" val="242835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F4254-647F-6A09-3BCE-A66532C9B06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F5634A-4D73-F39E-8FBF-6B7C15C654BF}"/>
              </a:ext>
            </a:extLst>
          </p:cNvPr>
          <p:cNvSpPr>
            <a:spLocks noGrp="1"/>
          </p:cNvSpPr>
          <p:nvPr>
            <p:ph type="sldNum" sz="quarter" idx="7"/>
          </p:nvPr>
        </p:nvSpPr>
        <p:spPr/>
        <p:txBody>
          <a:bodyPr/>
          <a:lstStyle/>
          <a:p>
            <a:fld id="{B6F15528-21DE-4FAA-801E-634DDDAF4B2B}" type="slidenum">
              <a:rPr lang="en-US" smtClean="0"/>
              <a:t>7</a:t>
            </a:fld>
            <a:endParaRPr lang="en-US"/>
          </a:p>
        </p:txBody>
      </p:sp>
      <p:sp>
        <p:nvSpPr>
          <p:cNvPr id="9" name="object 3">
            <a:extLst>
              <a:ext uri="{FF2B5EF4-FFF2-40B4-BE49-F238E27FC236}">
                <a16:creationId xmlns:a16="http://schemas.microsoft.com/office/drawing/2014/main" id="{4BE67EDF-EC2B-C7BB-F1F0-749FF7D74083}"/>
              </a:ext>
            </a:extLst>
          </p:cNvPr>
          <p:cNvSpPr txBox="1"/>
          <p:nvPr/>
        </p:nvSpPr>
        <p:spPr>
          <a:xfrm>
            <a:off x="762000" y="685800"/>
            <a:ext cx="10515600" cy="936154"/>
          </a:xfrm>
          <a:prstGeom prst="rect">
            <a:avLst/>
          </a:prstGeom>
        </p:spPr>
        <p:txBody>
          <a:bodyPr vert="horz" wrap="square" lIns="0" tIns="12700" rIns="0" bIns="0" rtlCol="0">
            <a:spAutoFit/>
          </a:bodyPr>
          <a:lstStyle>
            <a:defPPr>
              <a:defRPr kern="0"/>
            </a:defPPr>
          </a:lstStyle>
          <a:p>
            <a:r>
              <a:rPr lang="en-US" sz="2400" b="1" spc="-10" dirty="0">
                <a:latin typeface="Calibri"/>
                <a:cs typeface="Calibri"/>
              </a:rPr>
              <a:t>CIFP – Sample 3 of 5 – LOC – 2.1 – </a:t>
            </a:r>
            <a:r>
              <a:rPr lang="en-US" sz="2400" b="1" dirty="0"/>
              <a:t>DMC was selected</a:t>
            </a:r>
            <a:endParaRPr lang="en-US" sz="2400" b="1" spc="-10" dirty="0">
              <a:latin typeface="Calibri"/>
              <a:cs typeface="Calibri"/>
            </a:endParaRPr>
          </a:p>
          <a:p>
            <a:r>
              <a:rPr lang="en-US" dirty="0">
                <a:latin typeface="+mn-lt"/>
              </a:rPr>
              <a:t>Aid Code M2 Provides restricted Medi-Cal - Coverage is limited to emergency medical only, and it’s not eligible for SUD treatment</a:t>
            </a:r>
          </a:p>
        </p:txBody>
      </p:sp>
      <p:pic>
        <p:nvPicPr>
          <p:cNvPr id="18" name="Picture 17">
            <a:extLst>
              <a:ext uri="{FF2B5EF4-FFF2-40B4-BE49-F238E27FC236}">
                <a16:creationId xmlns:a16="http://schemas.microsoft.com/office/drawing/2014/main" id="{44BBBE0B-014F-74B9-F001-34145BF354F1}"/>
              </a:ext>
            </a:extLst>
          </p:cNvPr>
          <p:cNvPicPr>
            <a:picLocks noChangeAspect="1"/>
          </p:cNvPicPr>
          <p:nvPr/>
        </p:nvPicPr>
        <p:blipFill>
          <a:blip r:embed="rId2"/>
          <a:stretch>
            <a:fillRect/>
          </a:stretch>
        </p:blipFill>
        <p:spPr>
          <a:xfrm>
            <a:off x="600075" y="1863952"/>
            <a:ext cx="10363200" cy="4308248"/>
          </a:xfrm>
          <a:prstGeom prst="rect">
            <a:avLst/>
          </a:prstGeom>
        </p:spPr>
      </p:pic>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C640A474-0BAF-436B-5D98-C946C0286B8B}"/>
                  </a:ext>
                </a:extLst>
              </p14:cNvPr>
              <p14:cNvContentPartPr/>
              <p14:nvPr/>
            </p14:nvContentPartPr>
            <p14:xfrm>
              <a:off x="3562020" y="2802000"/>
              <a:ext cx="662400" cy="20160"/>
            </p14:xfrm>
          </p:contentPart>
        </mc:Choice>
        <mc:Fallback xmlns="">
          <p:pic>
            <p:nvPicPr>
              <p:cNvPr id="19" name="Ink 18">
                <a:extLst>
                  <a:ext uri="{FF2B5EF4-FFF2-40B4-BE49-F238E27FC236}">
                    <a16:creationId xmlns:a16="http://schemas.microsoft.com/office/drawing/2014/main" id="{C640A474-0BAF-436B-5D98-C946C0286B8B}"/>
                  </a:ext>
                </a:extLst>
              </p:cNvPr>
              <p:cNvPicPr/>
              <p:nvPr/>
            </p:nvPicPr>
            <p:blipFill>
              <a:blip r:embed="rId4"/>
              <a:stretch>
                <a:fillRect/>
              </a:stretch>
            </p:blipFill>
            <p:spPr>
              <a:xfrm>
                <a:off x="3544380" y="2766360"/>
                <a:ext cx="698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9DCC39DB-9F0D-9E79-2071-267E7D7681F7}"/>
                  </a:ext>
                </a:extLst>
              </p14:cNvPr>
              <p14:cNvContentPartPr/>
              <p14:nvPr/>
            </p14:nvContentPartPr>
            <p14:xfrm>
              <a:off x="3609540" y="2942400"/>
              <a:ext cx="580320" cy="19800"/>
            </p14:xfrm>
          </p:contentPart>
        </mc:Choice>
        <mc:Fallback xmlns="">
          <p:pic>
            <p:nvPicPr>
              <p:cNvPr id="21" name="Ink 20">
                <a:extLst>
                  <a:ext uri="{FF2B5EF4-FFF2-40B4-BE49-F238E27FC236}">
                    <a16:creationId xmlns:a16="http://schemas.microsoft.com/office/drawing/2014/main" id="{9DCC39DB-9F0D-9E79-2071-267E7D7681F7}"/>
                  </a:ext>
                </a:extLst>
              </p:cNvPr>
              <p:cNvPicPr/>
              <p:nvPr/>
            </p:nvPicPr>
            <p:blipFill>
              <a:blip r:embed="rId6"/>
              <a:stretch>
                <a:fillRect/>
              </a:stretch>
            </p:blipFill>
            <p:spPr>
              <a:xfrm>
                <a:off x="3591900" y="2906760"/>
                <a:ext cx="615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0D3274E5-FD30-5CF7-6954-F9AA74CDE6E5}"/>
                  </a:ext>
                </a:extLst>
              </p14:cNvPr>
              <p14:cNvContentPartPr/>
              <p14:nvPr/>
            </p14:nvContentPartPr>
            <p14:xfrm>
              <a:off x="5504940" y="2809560"/>
              <a:ext cx="951840" cy="29520"/>
            </p14:xfrm>
          </p:contentPart>
        </mc:Choice>
        <mc:Fallback xmlns="">
          <p:pic>
            <p:nvPicPr>
              <p:cNvPr id="26" name="Ink 25">
                <a:extLst>
                  <a:ext uri="{FF2B5EF4-FFF2-40B4-BE49-F238E27FC236}">
                    <a16:creationId xmlns:a16="http://schemas.microsoft.com/office/drawing/2014/main" id="{0D3274E5-FD30-5CF7-6954-F9AA74CDE6E5}"/>
                  </a:ext>
                </a:extLst>
              </p:cNvPr>
              <p:cNvPicPr/>
              <p:nvPr/>
            </p:nvPicPr>
            <p:blipFill>
              <a:blip r:embed="rId8"/>
              <a:stretch>
                <a:fillRect/>
              </a:stretch>
            </p:blipFill>
            <p:spPr>
              <a:xfrm>
                <a:off x="5487300" y="2773920"/>
                <a:ext cx="987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0CEBCCC0-4897-494D-9C19-95047771B69C}"/>
                  </a:ext>
                </a:extLst>
              </p14:cNvPr>
              <p14:cNvContentPartPr/>
              <p14:nvPr/>
            </p14:nvContentPartPr>
            <p14:xfrm>
              <a:off x="5514660" y="2940600"/>
              <a:ext cx="1126800" cy="21600"/>
            </p14:xfrm>
          </p:contentPart>
        </mc:Choice>
        <mc:Fallback xmlns="">
          <p:pic>
            <p:nvPicPr>
              <p:cNvPr id="27" name="Ink 26">
                <a:extLst>
                  <a:ext uri="{FF2B5EF4-FFF2-40B4-BE49-F238E27FC236}">
                    <a16:creationId xmlns:a16="http://schemas.microsoft.com/office/drawing/2014/main" id="{0CEBCCC0-4897-494D-9C19-95047771B69C}"/>
                  </a:ext>
                </a:extLst>
              </p:cNvPr>
              <p:cNvPicPr/>
              <p:nvPr/>
            </p:nvPicPr>
            <p:blipFill>
              <a:blip r:embed="rId10"/>
              <a:stretch>
                <a:fillRect/>
              </a:stretch>
            </p:blipFill>
            <p:spPr>
              <a:xfrm>
                <a:off x="5497020" y="2904960"/>
                <a:ext cx="1162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B78C6D5A-45A9-49AA-5DCD-EA5555899F94}"/>
                  </a:ext>
                </a:extLst>
              </p14:cNvPr>
              <p14:cNvContentPartPr/>
              <p14:nvPr/>
            </p14:nvContentPartPr>
            <p14:xfrm>
              <a:off x="3466620" y="3438120"/>
              <a:ext cx="163800" cy="36360"/>
            </p14:xfrm>
          </p:contentPart>
        </mc:Choice>
        <mc:Fallback xmlns="">
          <p:pic>
            <p:nvPicPr>
              <p:cNvPr id="28" name="Ink 27">
                <a:extLst>
                  <a:ext uri="{FF2B5EF4-FFF2-40B4-BE49-F238E27FC236}">
                    <a16:creationId xmlns:a16="http://schemas.microsoft.com/office/drawing/2014/main" id="{B78C6D5A-45A9-49AA-5DCD-EA5555899F94}"/>
                  </a:ext>
                </a:extLst>
              </p:cNvPr>
              <p:cNvPicPr/>
              <p:nvPr/>
            </p:nvPicPr>
            <p:blipFill>
              <a:blip r:embed="rId12"/>
              <a:stretch>
                <a:fillRect/>
              </a:stretch>
            </p:blipFill>
            <p:spPr>
              <a:xfrm>
                <a:off x="3448980" y="3402480"/>
                <a:ext cx="199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a:extLst>
                  <a:ext uri="{FF2B5EF4-FFF2-40B4-BE49-F238E27FC236}">
                    <a16:creationId xmlns:a16="http://schemas.microsoft.com/office/drawing/2014/main" id="{1D32AB63-FB8F-23DE-670D-0074E0D0D0BE}"/>
                  </a:ext>
                </a:extLst>
              </p14:cNvPr>
              <p14:cNvContentPartPr/>
              <p14:nvPr/>
            </p14:nvContentPartPr>
            <p14:xfrm>
              <a:off x="3476340" y="3590760"/>
              <a:ext cx="142200" cy="19440"/>
            </p14:xfrm>
          </p:contentPart>
        </mc:Choice>
        <mc:Fallback xmlns="">
          <p:pic>
            <p:nvPicPr>
              <p:cNvPr id="29" name="Ink 28">
                <a:extLst>
                  <a:ext uri="{FF2B5EF4-FFF2-40B4-BE49-F238E27FC236}">
                    <a16:creationId xmlns:a16="http://schemas.microsoft.com/office/drawing/2014/main" id="{1D32AB63-FB8F-23DE-670D-0074E0D0D0BE}"/>
                  </a:ext>
                </a:extLst>
              </p:cNvPr>
              <p:cNvPicPr/>
              <p:nvPr/>
            </p:nvPicPr>
            <p:blipFill>
              <a:blip r:embed="rId14"/>
              <a:stretch>
                <a:fillRect/>
              </a:stretch>
            </p:blipFill>
            <p:spPr>
              <a:xfrm>
                <a:off x="3458700" y="3555120"/>
                <a:ext cx="177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Ink 29">
                <a:extLst>
                  <a:ext uri="{FF2B5EF4-FFF2-40B4-BE49-F238E27FC236}">
                    <a16:creationId xmlns:a16="http://schemas.microsoft.com/office/drawing/2014/main" id="{6A3EE4EF-0C9D-C445-ED7D-D9AF7B9C46EC}"/>
                  </a:ext>
                </a:extLst>
              </p14:cNvPr>
              <p14:cNvContentPartPr/>
              <p14:nvPr/>
            </p14:nvContentPartPr>
            <p14:xfrm>
              <a:off x="4887180" y="3314280"/>
              <a:ext cx="208800" cy="360"/>
            </p14:xfrm>
          </p:contentPart>
        </mc:Choice>
        <mc:Fallback xmlns="">
          <p:pic>
            <p:nvPicPr>
              <p:cNvPr id="30" name="Ink 29">
                <a:extLst>
                  <a:ext uri="{FF2B5EF4-FFF2-40B4-BE49-F238E27FC236}">
                    <a16:creationId xmlns:a16="http://schemas.microsoft.com/office/drawing/2014/main" id="{6A3EE4EF-0C9D-C445-ED7D-D9AF7B9C46EC}"/>
                  </a:ext>
                </a:extLst>
              </p:cNvPr>
              <p:cNvPicPr/>
              <p:nvPr/>
            </p:nvPicPr>
            <p:blipFill>
              <a:blip r:embed="rId16"/>
              <a:stretch>
                <a:fillRect/>
              </a:stretch>
            </p:blipFill>
            <p:spPr>
              <a:xfrm>
                <a:off x="4869540" y="3278640"/>
                <a:ext cx="244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Ink 30">
                <a:extLst>
                  <a:ext uri="{FF2B5EF4-FFF2-40B4-BE49-F238E27FC236}">
                    <a16:creationId xmlns:a16="http://schemas.microsoft.com/office/drawing/2014/main" id="{4CA285E9-6461-C7E1-2DD3-BAD14B0AC8A9}"/>
                  </a:ext>
                </a:extLst>
              </p14:cNvPr>
              <p14:cNvContentPartPr/>
              <p14:nvPr/>
            </p14:nvContentPartPr>
            <p14:xfrm>
              <a:off x="4876380" y="3438120"/>
              <a:ext cx="174960" cy="19800"/>
            </p14:xfrm>
          </p:contentPart>
        </mc:Choice>
        <mc:Fallback xmlns="">
          <p:pic>
            <p:nvPicPr>
              <p:cNvPr id="31" name="Ink 30">
                <a:extLst>
                  <a:ext uri="{FF2B5EF4-FFF2-40B4-BE49-F238E27FC236}">
                    <a16:creationId xmlns:a16="http://schemas.microsoft.com/office/drawing/2014/main" id="{4CA285E9-6461-C7E1-2DD3-BAD14B0AC8A9}"/>
                  </a:ext>
                </a:extLst>
              </p:cNvPr>
              <p:cNvPicPr/>
              <p:nvPr/>
            </p:nvPicPr>
            <p:blipFill>
              <a:blip r:embed="rId18"/>
              <a:stretch>
                <a:fillRect/>
              </a:stretch>
            </p:blipFill>
            <p:spPr>
              <a:xfrm>
                <a:off x="4858740" y="3402480"/>
                <a:ext cx="210600" cy="91440"/>
              </a:xfrm>
              <a:prstGeom prst="rect">
                <a:avLst/>
              </a:prstGeom>
            </p:spPr>
          </p:pic>
        </mc:Fallback>
      </mc:AlternateContent>
    </p:spTree>
    <p:extLst>
      <p:ext uri="{BB962C8B-B14F-4D97-AF65-F5344CB8AC3E}">
        <p14:creationId xmlns:p14="http://schemas.microsoft.com/office/powerpoint/2010/main" val="261395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10DD0-0E40-7EB1-E811-45181E05DC7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562610-C133-831F-54AE-03D9CC5AA13C}"/>
              </a:ext>
            </a:extLst>
          </p:cNvPr>
          <p:cNvSpPr>
            <a:spLocks noGrp="1"/>
          </p:cNvSpPr>
          <p:nvPr>
            <p:ph type="sldNum" sz="quarter" idx="7"/>
          </p:nvPr>
        </p:nvSpPr>
        <p:spPr/>
        <p:txBody>
          <a:bodyPr/>
          <a:lstStyle/>
          <a:p>
            <a:fld id="{B6F15528-21DE-4FAA-801E-634DDDAF4B2B}" type="slidenum">
              <a:rPr lang="en-US" smtClean="0"/>
              <a:t>8</a:t>
            </a:fld>
            <a:endParaRPr lang="en-US"/>
          </a:p>
        </p:txBody>
      </p:sp>
      <p:sp>
        <p:nvSpPr>
          <p:cNvPr id="9" name="object 3">
            <a:extLst>
              <a:ext uri="{FF2B5EF4-FFF2-40B4-BE49-F238E27FC236}">
                <a16:creationId xmlns:a16="http://schemas.microsoft.com/office/drawing/2014/main" id="{1D2BCB64-C991-EB1A-0313-0545C0A27F0D}"/>
              </a:ext>
            </a:extLst>
          </p:cNvPr>
          <p:cNvSpPr txBox="1"/>
          <p:nvPr/>
        </p:nvSpPr>
        <p:spPr>
          <a:xfrm>
            <a:off x="838201" y="685800"/>
            <a:ext cx="10678280" cy="659155"/>
          </a:xfrm>
          <a:prstGeom prst="rect">
            <a:avLst/>
          </a:prstGeom>
        </p:spPr>
        <p:txBody>
          <a:bodyPr vert="horz" wrap="square" lIns="0" tIns="12700" rIns="0" bIns="0" rtlCol="0">
            <a:spAutoFit/>
          </a:bodyPr>
          <a:lstStyle>
            <a:defPPr>
              <a:defRPr kern="0"/>
            </a:defPPr>
          </a:lstStyle>
          <a:p>
            <a:r>
              <a:rPr lang="en-US" sz="2400" b="1" spc="-10" dirty="0">
                <a:latin typeface="+mn-lt"/>
                <a:cs typeface="Calibri"/>
              </a:rPr>
              <a:t>CIFP – Sample 4 of 5 – LOC – 3.5 – None was selected under Other Funding Program </a:t>
            </a:r>
            <a:r>
              <a:rPr lang="en-US" dirty="0">
                <a:latin typeface="+mn-lt"/>
              </a:rPr>
              <a:t>No CIN &amp; No Meds ID on file – After full review and research, information is complete and correct</a:t>
            </a:r>
          </a:p>
        </p:txBody>
      </p:sp>
      <p:pic>
        <p:nvPicPr>
          <p:cNvPr id="2" name="Picture 1">
            <a:extLst>
              <a:ext uri="{FF2B5EF4-FFF2-40B4-BE49-F238E27FC236}">
                <a16:creationId xmlns:a16="http://schemas.microsoft.com/office/drawing/2014/main" id="{4D79D5EE-8DD8-5D40-7BEE-CE06B1705B55}"/>
              </a:ext>
            </a:extLst>
          </p:cNvPr>
          <p:cNvPicPr>
            <a:picLocks noChangeAspect="1"/>
          </p:cNvPicPr>
          <p:nvPr/>
        </p:nvPicPr>
        <p:blipFill>
          <a:blip r:embed="rId2"/>
          <a:stretch>
            <a:fillRect/>
          </a:stretch>
        </p:blipFill>
        <p:spPr>
          <a:xfrm>
            <a:off x="675518" y="1676400"/>
            <a:ext cx="10840963" cy="44196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54F640D-F65E-FCBF-D01D-B02B2AC976F2}"/>
                  </a:ext>
                </a:extLst>
              </p14:cNvPr>
              <p14:cNvContentPartPr/>
              <p14:nvPr/>
            </p14:nvContentPartPr>
            <p14:xfrm>
              <a:off x="7619940" y="3628560"/>
              <a:ext cx="1010520" cy="69840"/>
            </p14:xfrm>
          </p:contentPart>
        </mc:Choice>
        <mc:Fallback xmlns="">
          <p:pic>
            <p:nvPicPr>
              <p:cNvPr id="3" name="Ink 2">
                <a:extLst>
                  <a:ext uri="{FF2B5EF4-FFF2-40B4-BE49-F238E27FC236}">
                    <a16:creationId xmlns:a16="http://schemas.microsoft.com/office/drawing/2014/main" id="{454F640D-F65E-FCBF-D01D-B02B2AC976F2}"/>
                  </a:ext>
                </a:extLst>
              </p:cNvPr>
              <p:cNvPicPr/>
              <p:nvPr/>
            </p:nvPicPr>
            <p:blipFill>
              <a:blip r:embed="rId4"/>
              <a:stretch>
                <a:fillRect/>
              </a:stretch>
            </p:blipFill>
            <p:spPr>
              <a:xfrm>
                <a:off x="7601940" y="3592560"/>
                <a:ext cx="1046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2D9BEF8-0C6A-AB60-AD79-263999B175F1}"/>
                  </a:ext>
                </a:extLst>
              </p14:cNvPr>
              <p14:cNvContentPartPr/>
              <p14:nvPr/>
            </p14:nvContentPartPr>
            <p14:xfrm>
              <a:off x="7658100" y="3552240"/>
              <a:ext cx="957600" cy="80640"/>
            </p14:xfrm>
          </p:contentPart>
        </mc:Choice>
        <mc:Fallback xmlns="">
          <p:pic>
            <p:nvPicPr>
              <p:cNvPr id="4" name="Ink 3">
                <a:extLst>
                  <a:ext uri="{FF2B5EF4-FFF2-40B4-BE49-F238E27FC236}">
                    <a16:creationId xmlns:a16="http://schemas.microsoft.com/office/drawing/2014/main" id="{D2D9BEF8-0C6A-AB60-AD79-263999B175F1}"/>
                  </a:ext>
                </a:extLst>
              </p:cNvPr>
              <p:cNvPicPr/>
              <p:nvPr/>
            </p:nvPicPr>
            <p:blipFill>
              <a:blip r:embed="rId6"/>
              <a:stretch>
                <a:fillRect/>
              </a:stretch>
            </p:blipFill>
            <p:spPr>
              <a:xfrm>
                <a:off x="7640100" y="3516600"/>
                <a:ext cx="9932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AA51A351-B3F5-E487-E4C7-CC7224CFF31C}"/>
                  </a:ext>
                </a:extLst>
              </p14:cNvPr>
              <p14:cNvContentPartPr/>
              <p14:nvPr/>
            </p14:nvContentPartPr>
            <p14:xfrm>
              <a:off x="7639020" y="3590400"/>
              <a:ext cx="963360" cy="20520"/>
            </p14:xfrm>
          </p:contentPart>
        </mc:Choice>
        <mc:Fallback xmlns="">
          <p:pic>
            <p:nvPicPr>
              <p:cNvPr id="7" name="Ink 6">
                <a:extLst>
                  <a:ext uri="{FF2B5EF4-FFF2-40B4-BE49-F238E27FC236}">
                    <a16:creationId xmlns:a16="http://schemas.microsoft.com/office/drawing/2014/main" id="{AA51A351-B3F5-E487-E4C7-CC7224CFF31C}"/>
                  </a:ext>
                </a:extLst>
              </p:cNvPr>
              <p:cNvPicPr/>
              <p:nvPr/>
            </p:nvPicPr>
            <p:blipFill>
              <a:blip r:embed="rId8"/>
              <a:stretch>
                <a:fillRect/>
              </a:stretch>
            </p:blipFill>
            <p:spPr>
              <a:xfrm>
                <a:off x="7549020" y="3410400"/>
                <a:ext cx="114300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A99EDC3E-17FC-80BE-1BBF-E2D8DF19FEA1}"/>
                  </a:ext>
                </a:extLst>
              </p14:cNvPr>
              <p14:cNvContentPartPr/>
              <p14:nvPr/>
            </p14:nvContentPartPr>
            <p14:xfrm>
              <a:off x="7877340" y="4378800"/>
              <a:ext cx="3209040" cy="98280"/>
            </p14:xfrm>
          </p:contentPart>
        </mc:Choice>
        <mc:Fallback xmlns="">
          <p:pic>
            <p:nvPicPr>
              <p:cNvPr id="8" name="Ink 7">
                <a:extLst>
                  <a:ext uri="{FF2B5EF4-FFF2-40B4-BE49-F238E27FC236}">
                    <a16:creationId xmlns:a16="http://schemas.microsoft.com/office/drawing/2014/main" id="{A99EDC3E-17FC-80BE-1BBF-E2D8DF19FEA1}"/>
                  </a:ext>
                </a:extLst>
              </p:cNvPr>
              <p:cNvPicPr/>
              <p:nvPr/>
            </p:nvPicPr>
            <p:blipFill>
              <a:blip r:embed="rId10"/>
              <a:stretch>
                <a:fillRect/>
              </a:stretch>
            </p:blipFill>
            <p:spPr>
              <a:xfrm>
                <a:off x="7787340" y="4199160"/>
                <a:ext cx="338868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6F3A7AC1-F3E5-1DA5-7533-78C7A2277458}"/>
                  </a:ext>
                </a:extLst>
              </p14:cNvPr>
              <p14:cNvContentPartPr/>
              <p14:nvPr/>
            </p14:nvContentPartPr>
            <p14:xfrm>
              <a:off x="5104980" y="4542960"/>
              <a:ext cx="403200" cy="27360"/>
            </p14:xfrm>
          </p:contentPart>
        </mc:Choice>
        <mc:Fallback xmlns="">
          <p:pic>
            <p:nvPicPr>
              <p:cNvPr id="10" name="Ink 9">
                <a:extLst>
                  <a:ext uri="{FF2B5EF4-FFF2-40B4-BE49-F238E27FC236}">
                    <a16:creationId xmlns:a16="http://schemas.microsoft.com/office/drawing/2014/main" id="{6F3A7AC1-F3E5-1DA5-7533-78C7A2277458}"/>
                  </a:ext>
                </a:extLst>
              </p:cNvPr>
              <p:cNvPicPr/>
              <p:nvPr/>
            </p:nvPicPr>
            <p:blipFill>
              <a:blip r:embed="rId12"/>
              <a:stretch>
                <a:fillRect/>
              </a:stretch>
            </p:blipFill>
            <p:spPr>
              <a:xfrm>
                <a:off x="5015340" y="4363320"/>
                <a:ext cx="58284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1D68FFFD-378D-A5B0-975A-8B297806BFBA}"/>
                  </a:ext>
                </a:extLst>
              </p14:cNvPr>
              <p14:cNvContentPartPr/>
              <p14:nvPr/>
            </p14:nvContentPartPr>
            <p14:xfrm>
              <a:off x="5133780" y="4828800"/>
              <a:ext cx="356760" cy="29160"/>
            </p14:xfrm>
          </p:contentPart>
        </mc:Choice>
        <mc:Fallback xmlns="">
          <p:pic>
            <p:nvPicPr>
              <p:cNvPr id="11" name="Ink 10">
                <a:extLst>
                  <a:ext uri="{FF2B5EF4-FFF2-40B4-BE49-F238E27FC236}">
                    <a16:creationId xmlns:a16="http://schemas.microsoft.com/office/drawing/2014/main" id="{1D68FFFD-378D-A5B0-975A-8B297806BFBA}"/>
                  </a:ext>
                </a:extLst>
              </p:cNvPr>
              <p:cNvPicPr/>
              <p:nvPr/>
            </p:nvPicPr>
            <p:blipFill>
              <a:blip r:embed="rId14"/>
              <a:stretch>
                <a:fillRect/>
              </a:stretch>
            </p:blipFill>
            <p:spPr>
              <a:xfrm>
                <a:off x="5044140" y="4649160"/>
                <a:ext cx="53640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 name="Ink 5">
                <a:extLst>
                  <a:ext uri="{FF2B5EF4-FFF2-40B4-BE49-F238E27FC236}">
                    <a16:creationId xmlns:a16="http://schemas.microsoft.com/office/drawing/2014/main" id="{9F51839E-3E74-F3B0-F365-1F9DC788910D}"/>
                  </a:ext>
                </a:extLst>
              </p14:cNvPr>
              <p14:cNvContentPartPr/>
              <p14:nvPr/>
            </p14:nvContentPartPr>
            <p14:xfrm>
              <a:off x="1906173" y="4381417"/>
              <a:ext cx="664200" cy="27720"/>
            </p14:xfrm>
          </p:contentPart>
        </mc:Choice>
        <mc:Fallback>
          <p:pic>
            <p:nvPicPr>
              <p:cNvPr id="6" name="Ink 5">
                <a:extLst>
                  <a:ext uri="{FF2B5EF4-FFF2-40B4-BE49-F238E27FC236}">
                    <a16:creationId xmlns:a16="http://schemas.microsoft.com/office/drawing/2014/main" id="{9F51839E-3E74-F3B0-F365-1F9DC788910D}"/>
                  </a:ext>
                </a:extLst>
              </p:cNvPr>
              <p:cNvPicPr/>
              <p:nvPr/>
            </p:nvPicPr>
            <p:blipFill>
              <a:blip r:embed="rId16"/>
              <a:stretch>
                <a:fillRect/>
              </a:stretch>
            </p:blipFill>
            <p:spPr>
              <a:xfrm>
                <a:off x="1870533" y="4309417"/>
                <a:ext cx="7358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E938C9D7-246F-5347-4E76-1290B59B8032}"/>
                  </a:ext>
                </a:extLst>
              </p14:cNvPr>
              <p14:cNvContentPartPr/>
              <p14:nvPr/>
            </p14:nvContentPartPr>
            <p14:xfrm>
              <a:off x="1940733" y="4630537"/>
              <a:ext cx="608400" cy="15840"/>
            </p14:xfrm>
          </p:contentPart>
        </mc:Choice>
        <mc:Fallback>
          <p:pic>
            <p:nvPicPr>
              <p:cNvPr id="12" name="Ink 11">
                <a:extLst>
                  <a:ext uri="{FF2B5EF4-FFF2-40B4-BE49-F238E27FC236}">
                    <a16:creationId xmlns:a16="http://schemas.microsoft.com/office/drawing/2014/main" id="{E938C9D7-246F-5347-4E76-1290B59B8032}"/>
                  </a:ext>
                </a:extLst>
              </p:cNvPr>
              <p:cNvPicPr/>
              <p:nvPr/>
            </p:nvPicPr>
            <p:blipFill>
              <a:blip r:embed="rId18"/>
              <a:stretch>
                <a:fillRect/>
              </a:stretch>
            </p:blipFill>
            <p:spPr>
              <a:xfrm>
                <a:off x="1905093" y="4558897"/>
                <a:ext cx="680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A735867D-64F5-A6A9-E4E0-D66B84B6C177}"/>
                  </a:ext>
                </a:extLst>
              </p14:cNvPr>
              <p14:cNvContentPartPr/>
              <p14:nvPr/>
            </p14:nvContentPartPr>
            <p14:xfrm>
              <a:off x="1914813" y="4866337"/>
              <a:ext cx="829080" cy="52200"/>
            </p14:xfrm>
          </p:contentPart>
        </mc:Choice>
        <mc:Fallback>
          <p:pic>
            <p:nvPicPr>
              <p:cNvPr id="13" name="Ink 12">
                <a:extLst>
                  <a:ext uri="{FF2B5EF4-FFF2-40B4-BE49-F238E27FC236}">
                    <a16:creationId xmlns:a16="http://schemas.microsoft.com/office/drawing/2014/main" id="{A735867D-64F5-A6A9-E4E0-D66B84B6C177}"/>
                  </a:ext>
                </a:extLst>
              </p:cNvPr>
              <p:cNvPicPr/>
              <p:nvPr/>
            </p:nvPicPr>
            <p:blipFill>
              <a:blip r:embed="rId20"/>
              <a:stretch>
                <a:fillRect/>
              </a:stretch>
            </p:blipFill>
            <p:spPr>
              <a:xfrm>
                <a:off x="1878813" y="4794697"/>
                <a:ext cx="9007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4DBC8971-E2D6-B86B-5E89-0C3F55EB3AA9}"/>
                  </a:ext>
                </a:extLst>
              </p14:cNvPr>
              <p14:cNvContentPartPr/>
              <p14:nvPr/>
            </p14:nvContentPartPr>
            <p14:xfrm>
              <a:off x="1914813" y="5095297"/>
              <a:ext cx="297360" cy="47520"/>
            </p14:xfrm>
          </p:contentPart>
        </mc:Choice>
        <mc:Fallback>
          <p:pic>
            <p:nvPicPr>
              <p:cNvPr id="14" name="Ink 13">
                <a:extLst>
                  <a:ext uri="{FF2B5EF4-FFF2-40B4-BE49-F238E27FC236}">
                    <a16:creationId xmlns:a16="http://schemas.microsoft.com/office/drawing/2014/main" id="{4DBC8971-E2D6-B86B-5E89-0C3F55EB3AA9}"/>
                  </a:ext>
                </a:extLst>
              </p:cNvPr>
              <p:cNvPicPr/>
              <p:nvPr/>
            </p:nvPicPr>
            <p:blipFill>
              <a:blip r:embed="rId22"/>
              <a:stretch>
                <a:fillRect/>
              </a:stretch>
            </p:blipFill>
            <p:spPr>
              <a:xfrm>
                <a:off x="1878813" y="5023657"/>
                <a:ext cx="369000" cy="191160"/>
              </a:xfrm>
              <a:prstGeom prst="rect">
                <a:avLst/>
              </a:prstGeom>
            </p:spPr>
          </p:pic>
        </mc:Fallback>
      </mc:AlternateContent>
    </p:spTree>
    <p:extLst>
      <p:ext uri="{BB962C8B-B14F-4D97-AF65-F5344CB8AC3E}">
        <p14:creationId xmlns:p14="http://schemas.microsoft.com/office/powerpoint/2010/main" val="16190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C3887-F269-C8D3-09EF-ECDE5EC42AD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DAA49A-EC44-DFFE-6307-F4637CB4DF1B}"/>
              </a:ext>
            </a:extLst>
          </p:cNvPr>
          <p:cNvSpPr>
            <a:spLocks noGrp="1"/>
          </p:cNvSpPr>
          <p:nvPr>
            <p:ph type="sldNum" sz="quarter" idx="7"/>
          </p:nvPr>
        </p:nvSpPr>
        <p:spPr/>
        <p:txBody>
          <a:bodyPr/>
          <a:lstStyle/>
          <a:p>
            <a:fld id="{B6F15528-21DE-4FAA-801E-634DDDAF4B2B}" type="slidenum">
              <a:rPr lang="en-US" smtClean="0"/>
              <a:t>9</a:t>
            </a:fld>
            <a:endParaRPr lang="en-US"/>
          </a:p>
        </p:txBody>
      </p:sp>
      <p:sp>
        <p:nvSpPr>
          <p:cNvPr id="9" name="object 3">
            <a:extLst>
              <a:ext uri="{FF2B5EF4-FFF2-40B4-BE49-F238E27FC236}">
                <a16:creationId xmlns:a16="http://schemas.microsoft.com/office/drawing/2014/main" id="{BECAD8B4-9809-4FFA-3733-0D724DB7400C}"/>
              </a:ext>
            </a:extLst>
          </p:cNvPr>
          <p:cNvSpPr txBox="1"/>
          <p:nvPr/>
        </p:nvSpPr>
        <p:spPr>
          <a:xfrm>
            <a:off x="914400" y="685800"/>
            <a:ext cx="10363200" cy="689932"/>
          </a:xfrm>
          <a:prstGeom prst="rect">
            <a:avLst/>
          </a:prstGeom>
        </p:spPr>
        <p:txBody>
          <a:bodyPr vert="horz" wrap="square" lIns="0" tIns="12700" rIns="0" bIns="0" rtlCol="0">
            <a:spAutoFit/>
          </a:bodyPr>
          <a:lstStyle>
            <a:defPPr>
              <a:defRPr kern="0"/>
            </a:defPPr>
          </a:lstStyle>
          <a:p>
            <a:r>
              <a:rPr lang="en-US" sz="2400" b="1" spc="-10" dirty="0">
                <a:latin typeface="Calibri"/>
                <a:cs typeface="Calibri"/>
              </a:rPr>
              <a:t>CIFP – Sample 5 of 5 – LOC 3.5 – </a:t>
            </a:r>
            <a:r>
              <a:rPr lang="en-US" sz="2400" b="1" dirty="0"/>
              <a:t>DMC was selected </a:t>
            </a:r>
            <a:endParaRPr lang="en-US" sz="2400" b="1" spc="-10" dirty="0">
              <a:latin typeface="Calibri"/>
              <a:cs typeface="Calibri"/>
            </a:endParaRPr>
          </a:p>
          <a:p>
            <a:r>
              <a:rPr lang="en-US" sz="2000" spc="-10" dirty="0">
                <a:latin typeface="Calibri"/>
                <a:cs typeface="Calibri"/>
              </a:rPr>
              <a:t>Aid Code M2 is restricted coverage only and SUD treatment is not covered.</a:t>
            </a:r>
            <a:endParaRPr lang="en-US" sz="2000" dirty="0"/>
          </a:p>
        </p:txBody>
      </p:sp>
      <p:pic>
        <p:nvPicPr>
          <p:cNvPr id="2" name="Picture 1">
            <a:extLst>
              <a:ext uri="{FF2B5EF4-FFF2-40B4-BE49-F238E27FC236}">
                <a16:creationId xmlns:a16="http://schemas.microsoft.com/office/drawing/2014/main" id="{9F09AFBD-DDC8-7AA4-4919-EC342E769EC5}"/>
              </a:ext>
            </a:extLst>
          </p:cNvPr>
          <p:cNvPicPr>
            <a:picLocks noChangeAspect="1"/>
          </p:cNvPicPr>
          <p:nvPr/>
        </p:nvPicPr>
        <p:blipFill>
          <a:blip r:embed="rId2"/>
          <a:stretch>
            <a:fillRect/>
          </a:stretch>
        </p:blipFill>
        <p:spPr>
          <a:xfrm>
            <a:off x="381000" y="1409700"/>
            <a:ext cx="11201400" cy="496824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1EF91DC-BD66-8CA7-71E6-5A5F944CE1AB}"/>
                  </a:ext>
                </a:extLst>
              </p14:cNvPr>
              <p14:cNvContentPartPr/>
              <p14:nvPr/>
            </p14:nvContentPartPr>
            <p14:xfrm>
              <a:off x="3676140" y="2523360"/>
              <a:ext cx="637560" cy="11160"/>
            </p14:xfrm>
          </p:contentPart>
        </mc:Choice>
        <mc:Fallback xmlns="">
          <p:pic>
            <p:nvPicPr>
              <p:cNvPr id="3" name="Ink 2">
                <a:extLst>
                  <a:ext uri="{FF2B5EF4-FFF2-40B4-BE49-F238E27FC236}">
                    <a16:creationId xmlns:a16="http://schemas.microsoft.com/office/drawing/2014/main" id="{71EF91DC-BD66-8CA7-71E6-5A5F944CE1AB}"/>
                  </a:ext>
                </a:extLst>
              </p:cNvPr>
              <p:cNvPicPr/>
              <p:nvPr/>
            </p:nvPicPr>
            <p:blipFill>
              <a:blip r:embed="rId4"/>
              <a:stretch>
                <a:fillRect/>
              </a:stretch>
            </p:blipFill>
            <p:spPr>
              <a:xfrm>
                <a:off x="3640500" y="2451360"/>
                <a:ext cx="709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8DC4880-2E1C-C549-26B0-0B13CE542158}"/>
                  </a:ext>
                </a:extLst>
              </p14:cNvPr>
              <p14:cNvContentPartPr/>
              <p14:nvPr/>
            </p14:nvContentPartPr>
            <p14:xfrm>
              <a:off x="3666780" y="2666280"/>
              <a:ext cx="646920" cy="18720"/>
            </p14:xfrm>
          </p:contentPart>
        </mc:Choice>
        <mc:Fallback xmlns="">
          <p:pic>
            <p:nvPicPr>
              <p:cNvPr id="4" name="Ink 3">
                <a:extLst>
                  <a:ext uri="{FF2B5EF4-FFF2-40B4-BE49-F238E27FC236}">
                    <a16:creationId xmlns:a16="http://schemas.microsoft.com/office/drawing/2014/main" id="{18DC4880-2E1C-C549-26B0-0B13CE542158}"/>
                  </a:ext>
                </a:extLst>
              </p:cNvPr>
              <p:cNvPicPr/>
              <p:nvPr/>
            </p:nvPicPr>
            <p:blipFill>
              <a:blip r:embed="rId6"/>
              <a:stretch>
                <a:fillRect/>
              </a:stretch>
            </p:blipFill>
            <p:spPr>
              <a:xfrm>
                <a:off x="3631140" y="2594640"/>
                <a:ext cx="718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D33704FF-9972-2A17-1CFE-A94294C27CFA}"/>
                  </a:ext>
                </a:extLst>
              </p14:cNvPr>
              <p14:cNvContentPartPr/>
              <p14:nvPr/>
            </p14:nvContentPartPr>
            <p14:xfrm>
              <a:off x="3682260" y="2602200"/>
              <a:ext cx="594360" cy="17280"/>
            </p14:xfrm>
          </p:contentPart>
        </mc:Choice>
        <mc:Fallback xmlns="">
          <p:pic>
            <p:nvPicPr>
              <p:cNvPr id="6" name="Ink 5">
                <a:extLst>
                  <a:ext uri="{FF2B5EF4-FFF2-40B4-BE49-F238E27FC236}">
                    <a16:creationId xmlns:a16="http://schemas.microsoft.com/office/drawing/2014/main" id="{D33704FF-9972-2A17-1CFE-A94294C27CFA}"/>
                  </a:ext>
                </a:extLst>
              </p:cNvPr>
              <p:cNvPicPr/>
              <p:nvPr/>
            </p:nvPicPr>
            <p:blipFill>
              <a:blip r:embed="rId8"/>
              <a:stretch>
                <a:fillRect/>
              </a:stretch>
            </p:blipFill>
            <p:spPr>
              <a:xfrm>
                <a:off x="3646260" y="2530560"/>
                <a:ext cx="666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2A07B0D3-DC34-2A15-557A-CEA0E43846A9}"/>
                  </a:ext>
                </a:extLst>
              </p14:cNvPr>
              <p14:cNvContentPartPr/>
              <p14:nvPr/>
            </p14:nvContentPartPr>
            <p14:xfrm>
              <a:off x="5781420" y="2527680"/>
              <a:ext cx="1443240" cy="36360"/>
            </p14:xfrm>
          </p:contentPart>
        </mc:Choice>
        <mc:Fallback xmlns="">
          <p:pic>
            <p:nvPicPr>
              <p:cNvPr id="7" name="Ink 6">
                <a:extLst>
                  <a:ext uri="{FF2B5EF4-FFF2-40B4-BE49-F238E27FC236}">
                    <a16:creationId xmlns:a16="http://schemas.microsoft.com/office/drawing/2014/main" id="{2A07B0D3-DC34-2A15-557A-CEA0E43846A9}"/>
                  </a:ext>
                </a:extLst>
              </p:cNvPr>
              <p:cNvPicPr/>
              <p:nvPr/>
            </p:nvPicPr>
            <p:blipFill>
              <a:blip r:embed="rId10"/>
              <a:stretch>
                <a:fillRect/>
              </a:stretch>
            </p:blipFill>
            <p:spPr>
              <a:xfrm>
                <a:off x="5745780" y="2455680"/>
                <a:ext cx="1514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B154F429-0ED0-0547-2607-35CCEE71F59B}"/>
                  </a:ext>
                </a:extLst>
              </p14:cNvPr>
              <p14:cNvContentPartPr/>
              <p14:nvPr/>
            </p14:nvContentPartPr>
            <p14:xfrm>
              <a:off x="5800500" y="2494560"/>
              <a:ext cx="1351800" cy="222120"/>
            </p14:xfrm>
          </p:contentPart>
        </mc:Choice>
        <mc:Fallback xmlns="">
          <p:pic>
            <p:nvPicPr>
              <p:cNvPr id="8" name="Ink 7">
                <a:extLst>
                  <a:ext uri="{FF2B5EF4-FFF2-40B4-BE49-F238E27FC236}">
                    <a16:creationId xmlns:a16="http://schemas.microsoft.com/office/drawing/2014/main" id="{B154F429-0ED0-0547-2607-35CCEE71F59B}"/>
                  </a:ext>
                </a:extLst>
              </p:cNvPr>
              <p:cNvPicPr/>
              <p:nvPr/>
            </p:nvPicPr>
            <p:blipFill>
              <a:blip r:embed="rId12"/>
              <a:stretch>
                <a:fillRect/>
              </a:stretch>
            </p:blipFill>
            <p:spPr>
              <a:xfrm>
                <a:off x="5764860" y="2422560"/>
                <a:ext cx="142344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9E933657-0054-5639-B291-9E640A7984E6}"/>
                  </a:ext>
                </a:extLst>
              </p14:cNvPr>
              <p14:cNvContentPartPr/>
              <p14:nvPr/>
            </p14:nvContentPartPr>
            <p14:xfrm>
              <a:off x="3542940" y="3257040"/>
              <a:ext cx="314280" cy="38880"/>
            </p14:xfrm>
          </p:contentPart>
        </mc:Choice>
        <mc:Fallback xmlns="">
          <p:pic>
            <p:nvPicPr>
              <p:cNvPr id="10" name="Ink 9">
                <a:extLst>
                  <a:ext uri="{FF2B5EF4-FFF2-40B4-BE49-F238E27FC236}">
                    <a16:creationId xmlns:a16="http://schemas.microsoft.com/office/drawing/2014/main" id="{9E933657-0054-5639-B291-9E640A7984E6}"/>
                  </a:ext>
                </a:extLst>
              </p:cNvPr>
              <p:cNvPicPr/>
              <p:nvPr/>
            </p:nvPicPr>
            <p:blipFill>
              <a:blip r:embed="rId14"/>
              <a:stretch>
                <a:fillRect/>
              </a:stretch>
            </p:blipFill>
            <p:spPr>
              <a:xfrm>
                <a:off x="3507300" y="3185400"/>
                <a:ext cx="385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B2273819-94BC-0981-F855-7DE9BD0B98AA}"/>
                  </a:ext>
                </a:extLst>
              </p14:cNvPr>
              <p14:cNvContentPartPr/>
              <p14:nvPr/>
            </p14:nvContentPartPr>
            <p14:xfrm>
              <a:off x="3537180" y="3409680"/>
              <a:ext cx="281520" cy="28800"/>
            </p14:xfrm>
          </p:contentPart>
        </mc:Choice>
        <mc:Fallback xmlns="">
          <p:pic>
            <p:nvPicPr>
              <p:cNvPr id="11" name="Ink 10">
                <a:extLst>
                  <a:ext uri="{FF2B5EF4-FFF2-40B4-BE49-F238E27FC236}">
                    <a16:creationId xmlns:a16="http://schemas.microsoft.com/office/drawing/2014/main" id="{B2273819-94BC-0981-F855-7DE9BD0B98AA}"/>
                  </a:ext>
                </a:extLst>
              </p:cNvPr>
              <p:cNvPicPr/>
              <p:nvPr/>
            </p:nvPicPr>
            <p:blipFill>
              <a:blip r:embed="rId16"/>
              <a:stretch>
                <a:fillRect/>
              </a:stretch>
            </p:blipFill>
            <p:spPr>
              <a:xfrm>
                <a:off x="3501540" y="3338040"/>
                <a:ext cx="353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E5B42B44-073E-B652-31FC-895FB3578D08}"/>
                  </a:ext>
                </a:extLst>
              </p14:cNvPr>
              <p14:cNvContentPartPr/>
              <p14:nvPr/>
            </p14:nvContentPartPr>
            <p14:xfrm>
              <a:off x="5076540" y="3114120"/>
              <a:ext cx="428040" cy="20160"/>
            </p14:xfrm>
          </p:contentPart>
        </mc:Choice>
        <mc:Fallback xmlns="">
          <p:pic>
            <p:nvPicPr>
              <p:cNvPr id="12" name="Ink 11">
                <a:extLst>
                  <a:ext uri="{FF2B5EF4-FFF2-40B4-BE49-F238E27FC236}">
                    <a16:creationId xmlns:a16="http://schemas.microsoft.com/office/drawing/2014/main" id="{E5B42B44-073E-B652-31FC-895FB3578D08}"/>
                  </a:ext>
                </a:extLst>
              </p:cNvPr>
              <p:cNvPicPr/>
              <p:nvPr/>
            </p:nvPicPr>
            <p:blipFill>
              <a:blip r:embed="rId18"/>
              <a:stretch>
                <a:fillRect/>
              </a:stretch>
            </p:blipFill>
            <p:spPr>
              <a:xfrm>
                <a:off x="5040900" y="3042480"/>
                <a:ext cx="499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A840E4B5-BC53-6961-050E-C68F20B6E97E}"/>
                  </a:ext>
                </a:extLst>
              </p14:cNvPr>
              <p14:cNvContentPartPr/>
              <p14:nvPr/>
            </p14:nvContentPartPr>
            <p14:xfrm>
              <a:off x="5085900" y="3219240"/>
              <a:ext cx="418680" cy="29880"/>
            </p14:xfrm>
          </p:contentPart>
        </mc:Choice>
        <mc:Fallback xmlns="">
          <p:pic>
            <p:nvPicPr>
              <p:cNvPr id="13" name="Ink 12">
                <a:extLst>
                  <a:ext uri="{FF2B5EF4-FFF2-40B4-BE49-F238E27FC236}">
                    <a16:creationId xmlns:a16="http://schemas.microsoft.com/office/drawing/2014/main" id="{A840E4B5-BC53-6961-050E-C68F20B6E97E}"/>
                  </a:ext>
                </a:extLst>
              </p:cNvPr>
              <p:cNvPicPr/>
              <p:nvPr/>
            </p:nvPicPr>
            <p:blipFill>
              <a:blip r:embed="rId20"/>
              <a:stretch>
                <a:fillRect/>
              </a:stretch>
            </p:blipFill>
            <p:spPr>
              <a:xfrm>
                <a:off x="5050260" y="3147240"/>
                <a:ext cx="4903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02791269-D01A-9F82-32D8-F7F57DF09A4E}"/>
                  </a:ext>
                </a:extLst>
              </p14:cNvPr>
              <p14:cNvContentPartPr/>
              <p14:nvPr/>
            </p14:nvContentPartPr>
            <p14:xfrm>
              <a:off x="5922092" y="4230963"/>
              <a:ext cx="459720" cy="32760"/>
            </p14:xfrm>
          </p:contentPart>
        </mc:Choice>
        <mc:Fallback>
          <p:pic>
            <p:nvPicPr>
              <p:cNvPr id="14" name="Ink 13">
                <a:extLst>
                  <a:ext uri="{FF2B5EF4-FFF2-40B4-BE49-F238E27FC236}">
                    <a16:creationId xmlns:a16="http://schemas.microsoft.com/office/drawing/2014/main" id="{02791269-D01A-9F82-32D8-F7F57DF09A4E}"/>
                  </a:ext>
                </a:extLst>
              </p:cNvPr>
              <p:cNvPicPr/>
              <p:nvPr/>
            </p:nvPicPr>
            <p:blipFill>
              <a:blip r:embed="rId22"/>
              <a:stretch>
                <a:fillRect/>
              </a:stretch>
            </p:blipFill>
            <p:spPr>
              <a:xfrm>
                <a:off x="5886452" y="4159323"/>
                <a:ext cx="531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F5E778A1-D178-85E6-4E35-A0934637E68D}"/>
                  </a:ext>
                </a:extLst>
              </p14:cNvPr>
              <p14:cNvContentPartPr/>
              <p14:nvPr/>
            </p14:nvContentPartPr>
            <p14:xfrm>
              <a:off x="7187492" y="4263363"/>
              <a:ext cx="360" cy="4320"/>
            </p14:xfrm>
          </p:contentPart>
        </mc:Choice>
        <mc:Fallback>
          <p:pic>
            <p:nvPicPr>
              <p:cNvPr id="15" name="Ink 14">
                <a:extLst>
                  <a:ext uri="{FF2B5EF4-FFF2-40B4-BE49-F238E27FC236}">
                    <a16:creationId xmlns:a16="http://schemas.microsoft.com/office/drawing/2014/main" id="{F5E778A1-D178-85E6-4E35-A0934637E68D}"/>
                  </a:ext>
                </a:extLst>
              </p:cNvPr>
              <p:cNvPicPr/>
              <p:nvPr/>
            </p:nvPicPr>
            <p:blipFill>
              <a:blip r:embed="rId24"/>
              <a:stretch>
                <a:fillRect/>
              </a:stretch>
            </p:blipFill>
            <p:spPr>
              <a:xfrm>
                <a:off x="7151852" y="4191723"/>
                <a:ext cx="72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Ink 15">
                <a:extLst>
                  <a:ext uri="{FF2B5EF4-FFF2-40B4-BE49-F238E27FC236}">
                    <a16:creationId xmlns:a16="http://schemas.microsoft.com/office/drawing/2014/main" id="{8A612AEE-7478-DD0A-E51D-2F3626A7CBBA}"/>
                  </a:ext>
                </a:extLst>
              </p14:cNvPr>
              <p14:cNvContentPartPr/>
              <p14:nvPr/>
            </p14:nvContentPartPr>
            <p14:xfrm>
              <a:off x="7153652" y="4242123"/>
              <a:ext cx="95040" cy="360"/>
            </p14:xfrm>
          </p:contentPart>
        </mc:Choice>
        <mc:Fallback>
          <p:pic>
            <p:nvPicPr>
              <p:cNvPr id="16" name="Ink 15">
                <a:extLst>
                  <a:ext uri="{FF2B5EF4-FFF2-40B4-BE49-F238E27FC236}">
                    <a16:creationId xmlns:a16="http://schemas.microsoft.com/office/drawing/2014/main" id="{8A612AEE-7478-DD0A-E51D-2F3626A7CBBA}"/>
                  </a:ext>
                </a:extLst>
              </p:cNvPr>
              <p:cNvPicPr/>
              <p:nvPr/>
            </p:nvPicPr>
            <p:blipFill>
              <a:blip r:embed="rId26"/>
              <a:stretch>
                <a:fillRect/>
              </a:stretch>
            </p:blipFill>
            <p:spPr>
              <a:xfrm>
                <a:off x="7118012" y="4170483"/>
                <a:ext cx="166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Ink 16">
                <a:extLst>
                  <a:ext uri="{FF2B5EF4-FFF2-40B4-BE49-F238E27FC236}">
                    <a16:creationId xmlns:a16="http://schemas.microsoft.com/office/drawing/2014/main" id="{98722C55-4CF1-9F96-CE92-2ABE4A21ACB6}"/>
                  </a:ext>
                </a:extLst>
              </p14:cNvPr>
              <p14:cNvContentPartPr/>
              <p14:nvPr/>
            </p14:nvContentPartPr>
            <p14:xfrm>
              <a:off x="9707132" y="4263363"/>
              <a:ext cx="229320" cy="360"/>
            </p14:xfrm>
          </p:contentPart>
        </mc:Choice>
        <mc:Fallback>
          <p:pic>
            <p:nvPicPr>
              <p:cNvPr id="17" name="Ink 16">
                <a:extLst>
                  <a:ext uri="{FF2B5EF4-FFF2-40B4-BE49-F238E27FC236}">
                    <a16:creationId xmlns:a16="http://schemas.microsoft.com/office/drawing/2014/main" id="{98722C55-4CF1-9F96-CE92-2ABE4A21ACB6}"/>
                  </a:ext>
                </a:extLst>
              </p:cNvPr>
              <p:cNvPicPr/>
              <p:nvPr/>
            </p:nvPicPr>
            <p:blipFill>
              <a:blip r:embed="rId28"/>
              <a:stretch>
                <a:fillRect/>
              </a:stretch>
            </p:blipFill>
            <p:spPr>
              <a:xfrm>
                <a:off x="9671492" y="4191723"/>
                <a:ext cx="300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Ink 17">
                <a:extLst>
                  <a:ext uri="{FF2B5EF4-FFF2-40B4-BE49-F238E27FC236}">
                    <a16:creationId xmlns:a16="http://schemas.microsoft.com/office/drawing/2014/main" id="{785A67BD-3260-74B1-1F7B-CEF449237940}"/>
                  </a:ext>
                </a:extLst>
              </p14:cNvPr>
              <p14:cNvContentPartPr/>
              <p14:nvPr/>
            </p14:nvContentPartPr>
            <p14:xfrm>
              <a:off x="9941132" y="4230963"/>
              <a:ext cx="441000" cy="32760"/>
            </p14:xfrm>
          </p:contentPart>
        </mc:Choice>
        <mc:Fallback>
          <p:pic>
            <p:nvPicPr>
              <p:cNvPr id="18" name="Ink 17">
                <a:extLst>
                  <a:ext uri="{FF2B5EF4-FFF2-40B4-BE49-F238E27FC236}">
                    <a16:creationId xmlns:a16="http://schemas.microsoft.com/office/drawing/2014/main" id="{785A67BD-3260-74B1-1F7B-CEF449237940}"/>
                  </a:ext>
                </a:extLst>
              </p:cNvPr>
              <p:cNvPicPr/>
              <p:nvPr/>
            </p:nvPicPr>
            <p:blipFill>
              <a:blip r:embed="rId30"/>
              <a:stretch>
                <a:fillRect/>
              </a:stretch>
            </p:blipFill>
            <p:spPr>
              <a:xfrm>
                <a:off x="9905492" y="4158963"/>
                <a:ext cx="512640" cy="176400"/>
              </a:xfrm>
              <a:prstGeom prst="rect">
                <a:avLst/>
              </a:prstGeom>
            </p:spPr>
          </p:pic>
        </mc:Fallback>
      </mc:AlternateContent>
    </p:spTree>
    <p:extLst>
      <p:ext uri="{BB962C8B-B14F-4D97-AF65-F5344CB8AC3E}">
        <p14:creationId xmlns:p14="http://schemas.microsoft.com/office/powerpoint/2010/main" val="79648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emplate/>
  <TotalTime>41868</TotalTime>
  <Words>2865</Words>
  <Application>Microsoft Office PowerPoint</Application>
  <PresentationFormat>Widescreen</PresentationFormat>
  <Paragraphs>243</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Aptos</vt:lpstr>
      <vt:lpstr>Arial</vt:lpstr>
      <vt:lpstr>Calibri</vt:lpstr>
      <vt:lpstr>Office Theme</vt:lpstr>
      <vt:lpstr>PowerPoint Presentation</vt:lpstr>
      <vt:lpstr>Agenda</vt:lpstr>
      <vt:lpstr>PowerPoint Presentation</vt:lpstr>
      <vt:lpstr>CIFP - Client Ineligible for Federal Programs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Client Ineligible for Federal Programs (CIFP) and who qualifies for CIFP funding? </vt:lpstr>
      <vt:lpstr>What services are covered by CIFP?                             </vt:lpstr>
      <vt:lpstr>Will loss of Medi-Cal coverage start at the beginning of a given month, or can it occur anytime within the month?</vt:lpstr>
      <vt:lpstr>How is this going to be done for providers who have their own EHR? </vt:lpstr>
      <vt:lpstr>Is there an aid code/s that are linked to CIFP that will show on the 271 response? </vt:lpstr>
      <vt:lpstr>The 270 can only be run if the client has a DMC guarantor in Sage with a Client Index Number (CIN) listed. For existing clients who have a DMC guarantor, providers should run the 270 monthly to verify coverage.   However, for new clients, if there is no known CIN, providers will be unable to run the 270. If there is a possibility of the client being enrolled in Medi-Cal, providers can check the eligibility system within the DHCS electronic verification system, Provider Portal, to search for the client.   Providers can contact the Eligibility Support Team for assistance at SAPC-EST@ph.lacounty.gov. </vt:lpstr>
      <vt:lpstr>PowerPoint Presentation</vt:lpstr>
      <vt:lpstr>Is the enrollment freeze only for unsatisfactory immigration status (UIS) clients who are over the age of 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Processing Inter-County Transfers (ICT)</vt:lpstr>
      <vt:lpstr>https://benefitscal.com/</vt:lpstr>
      <vt:lpstr>PowerPoint Presentation</vt:lpstr>
      <vt:lpstr>PowerPoint Presentation</vt:lpstr>
      <vt:lpstr>SAPC Referral Process</vt:lpstr>
      <vt:lpstr>Discussions/Questions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dc:title>
  <dc:creator>Joyce Chiang</dc:creator>
  <cp:lastModifiedBy>Thao Nguyen</cp:lastModifiedBy>
  <cp:revision>66</cp:revision>
  <cp:lastPrinted>2026-04-06T16:58:53Z</cp:lastPrinted>
  <dcterms:created xsi:type="dcterms:W3CDTF">2026-02-02T18:46:30Z</dcterms:created>
  <dcterms:modified xsi:type="dcterms:W3CDTF">2026-06-10T18:35:38Z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0x01010007D32B3E459B9A499E328EA9F71B916E</vt:lpwstr>
  </property>
  <property fmtid="{D5CDD505-2E9C-101B-9397-08002B2CF9AE}" pid="3" name="Created">
    <vt:filetime>2025-08-22T00:00:00Z</vt:filetime>
  </property>
  <property fmtid="{D5CDD505-2E9C-101B-9397-08002B2CF9AE}" pid="4" name="Creator">
    <vt:lpwstr>Acrobat PDFMaker 25 for PowerPoint</vt:lpwstr>
  </property>
  <property fmtid="{D5CDD505-2E9C-101B-9397-08002B2CF9AE}" pid="5" name="LastSaved">
    <vt:filetime>2026-02-02T00:00:00Z</vt:filetime>
  </property>
  <property fmtid="{D5CDD505-2E9C-101B-9397-08002B2CF9AE}" pid="6" name="Producer">
    <vt:lpwstr>Adobe PDF Library 25.1.150</vt:lpwstr>
  </property>
</Properties>
</file>